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9" r:id="rId5"/>
    <p:sldId id="304" r:id="rId6"/>
    <p:sldId id="305" r:id="rId7"/>
    <p:sldId id="261" r:id="rId8"/>
    <p:sldId id="306" r:id="rId9"/>
    <p:sldId id="303" r:id="rId10"/>
    <p:sldId id="262" r:id="rId11"/>
    <p:sldId id="308" r:id="rId12"/>
    <p:sldId id="263" r:id="rId13"/>
    <p:sldId id="296" r:id="rId14"/>
    <p:sldId id="267" r:id="rId15"/>
    <p:sldId id="297" r:id="rId16"/>
    <p:sldId id="298" r:id="rId17"/>
    <p:sldId id="299" r:id="rId18"/>
    <p:sldId id="265" r:id="rId19"/>
    <p:sldId id="264" r:id="rId20"/>
    <p:sldId id="300" r:id="rId21"/>
    <p:sldId id="269" r:id="rId22"/>
    <p:sldId id="301" r:id="rId23"/>
    <p:sldId id="302" r:id="rId24"/>
    <p:sldId id="309" r:id="rId25"/>
    <p:sldId id="310" r:id="rId26"/>
    <p:sldId id="31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D35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EA67A-FF52-4B63-AF85-CDE4E40EBF26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D6297-E7D1-45FD-9A05-24053475D5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3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Une mise en œuvre possible pour aller vers le schéma en barres</a:t>
            </a:r>
          </a:p>
          <a:p>
            <a:endParaRPr lang="fr-FR"/>
          </a:p>
          <a:p>
            <a:r>
              <a:rPr lang="fr-FR" u="sng"/>
              <a:t>Étape 2</a:t>
            </a:r>
            <a:r>
              <a:rPr lang="fr-FR"/>
              <a:t>: Différentes propositions peuvent être faites.</a:t>
            </a:r>
          </a:p>
          <a:p>
            <a:r>
              <a:rPr lang="fr-FR"/>
              <a:t>Le premier élève positionne les pattes comme celles d’une abeille, le second les place de manière désorganisée et le dernier les emboite.</a:t>
            </a:r>
          </a:p>
          <a:p>
            <a:endParaRPr lang="fr-FR"/>
          </a:p>
          <a:p>
            <a:r>
              <a:rPr lang="fr-FR" b="1"/>
              <a:t>Apprendre à manipuler pour arriver à schématiser…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188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accolade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41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accolades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47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341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accolade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59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56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91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>
              <a:buNone/>
            </a:pPr>
            <a:r>
              <a:rPr lang="fr-FR" b="0" baseline="0"/>
              <a:t>Le choix du matériel et le fait de détourer de cette manière permettent d’aller vers la représentation en barres.</a:t>
            </a:r>
          </a:p>
          <a:p>
            <a:pPr marL="158750" lvl="0" indent="0" algn="l">
              <a:buNone/>
            </a:pPr>
            <a:endParaRPr lang="fr-FR" b="0" baseline="0"/>
          </a:p>
          <a:p>
            <a:pPr marL="158750" indent="0">
              <a:buNone/>
            </a:pPr>
            <a:r>
              <a:rPr lang="fr-FR"/>
              <a:t>A ce stade, tout comme précédemment lors de la manipulation, il</a:t>
            </a:r>
            <a:r>
              <a:rPr lang="fr-FR" baseline="0"/>
              <a:t> faut inviter l’élève à verbaliser sa représentation. La verbalisation doit se faire grâce à un questionnement de l’enseignant pour :</a:t>
            </a:r>
          </a:p>
          <a:p>
            <a:pPr marL="330200" indent="-171450">
              <a:buFont typeface="Arial" panose="020B0604020202020204" pitchFamily="34" charset="0"/>
              <a:buChar char="•"/>
            </a:pPr>
            <a:r>
              <a:rPr lang="fr-FR" baseline="0"/>
              <a:t>mettre en mots sa pensée,</a:t>
            </a:r>
          </a:p>
          <a:p>
            <a:pPr marL="330200" indent="-171450">
              <a:buFont typeface="Arial" panose="020B0604020202020204" pitchFamily="34" charset="0"/>
              <a:buChar char="•"/>
            </a:pPr>
            <a:r>
              <a:rPr lang="fr-FR" baseline="0"/>
              <a:t>communiquer sa démarche.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0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/>
              <a:t>Manipuler, schématiser…..puis modéliser, c’est-à-dire transformer son schéma en modèle calculable.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2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On peut dans un premier temps, disposer les cubes verticalement pour rappeler la verticalité d’une tour. Puis, ces cubes seront tournés pour aller vers la représentation horizontale du schéma en barres.</a:t>
            </a:r>
          </a:p>
          <a:p>
            <a:endParaRPr lang="fr-FR"/>
          </a:p>
          <a:p>
            <a:r>
              <a:rPr lang="fr-FR"/>
              <a:t>On cherche la hauteur de la tour formée par 2 fois 4 cubes: je cherche donc le double de 22 cm en faisant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/>
              <a:t>22 cm + 22 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/>
              <a:t>OU 22 cm x 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37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accolade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60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6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02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D6297-E7D1-45FD-9A05-24053475D50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6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F0432-279A-4064-9D82-D88F79A5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763A7A-AFB7-414B-B3AE-6250637AA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0EFB3E-BDC6-4923-B8A4-7BD035A4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E1EB1E-1300-47C1-907C-49DC38FD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D588CA-AF90-40B6-9844-244B25D3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82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5E2C5-C361-4F15-BCF9-C32ED2E9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1061C3-5058-440A-83A6-52A8D5A4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F2EA13-CAFE-4559-A73D-0B9A539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D7E2A1-F7E5-491A-8548-C95C680E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909669-EAA5-4412-B0C4-B729A567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43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8BC8F0-FF11-4EE1-BDB9-1A01E5C44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AACEA3-5A45-4721-941A-465064E71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084522-9529-4593-B765-193D138C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E409CC-1ABF-4FEF-8F80-B89318F2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6F186-98C1-4A6F-89A2-589DF101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53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5E0A1-61C9-448F-B809-64A20CA2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C19EAC-17B9-4D9A-AB77-2E7A46F4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1CDC99-1121-4601-9B1C-6CE353C5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8F3C2D-191B-440B-9C0E-D8FE962A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2AB551-21C1-41FA-ABD4-463E4217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55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B6A12E-F1A6-4302-85F2-706233EE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8F0274-9450-4C7F-8911-C67DC78FE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7C3271-8E65-4E9C-A9FE-B3068C30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C5C31-9DC0-42B5-B878-31207496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EEE68-0219-46CE-89FC-43135B25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44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50FCC-CF3B-47AD-976F-5645EB36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4545F-9B15-4FF5-AD98-18B751267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E52157-9FD2-404D-947E-8ADBB7E6D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49674A-B7C6-4141-A5A1-D4A072ED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F77A5E-EB28-4237-8136-52E17D82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E5BBD5-3460-4AC9-92E5-0231CE89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7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DC407-B60D-4B60-82EA-073F5423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F55B06-2758-4D4D-BABE-3C7E22FC0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42BD66-CCBE-4F59-9D83-C6C992DE6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D222C7-093E-448D-8FD0-B6714BA01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D23658-46CA-4DD9-993B-A90CEE048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569FBF-4220-4719-833B-20FA6BB0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C0C4B9-254A-4A3B-8892-1E16A1F0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23BB98-2CA0-469D-8421-4E08E40E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72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04C07-A3FB-412D-8D74-BBD7B7C9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F8E042-6374-44CB-9634-7DDA75F5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DA57D3-1574-4238-BD81-BA469C8B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674668-1D0B-4897-AF77-D9FF3FCD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23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E287B2-5047-4872-90DB-20F047FC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874D28-65AB-4A68-BE17-CA8C8BA1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50C270-8C81-40B1-9E34-1ACF8ADA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8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88AF7-B2A3-4B37-828C-14A0727D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5E8639-2530-40A0-BA7F-F3A65D36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DB39B8-C830-4726-8AED-20ED80456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4C2A7D-428B-4FC3-8C95-EEE0E69C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F4BA4F-B933-450C-9C45-D770D534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88E159-7F3F-41A0-959A-32BD23B7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21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52D16-D869-410B-B000-AE020463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A8FE6F-10A3-4114-BA95-E6A7EC8EF9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0BC498-04CA-44D0-AE78-19A49E758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F78758-BB7D-45CE-8E8F-D10BA433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500A8D-1392-4CC4-95A8-D28040D24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182BB6-76A5-415A-81B0-22C5BA4B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81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D3BA06-4140-4A6E-9B55-9AD97277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FB3335-3BCC-4F8E-AF34-8AC4457AD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99931B-0BCA-415B-BA70-EA070CDE4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4E26D-8641-4B50-AF66-1AFFF94492C4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313AA0-39AD-4355-B266-F1B107A07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21C3CE-79A3-43C1-8FC0-F0BCBC3F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6974F-86D9-4735-B6F6-92DC187592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39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A1C88-86AB-4248-8FB1-C8E2A69CD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Propositions de schémas en barres: manche 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EFEE0B-102E-4ACD-984C-F2C644F6D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7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536"/>
            <a:ext cx="10515600" cy="1325563"/>
          </a:xfrm>
        </p:spPr>
        <p:txBody>
          <a:bodyPr/>
          <a:lstStyle/>
          <a:p>
            <a:r>
              <a:rPr lang="fr-FR"/>
              <a:t>Jour 1: niveau 3</a:t>
            </a:r>
            <a:br>
              <a:rPr lang="fr-FR"/>
            </a:br>
            <a:r>
              <a:rPr lang="fr-FR" b="1"/>
              <a:t>Les cartons de dictionnaires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603"/>
            <a:ext cx="10515600" cy="490880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endParaRPr lang="fr-FR" sz="2400"/>
          </a:p>
          <a:p>
            <a:r>
              <a:rPr lang="fr-FR" sz="2400"/>
              <a:t>Pour 1 carton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				48 : 2 =  ?</a:t>
            </a:r>
          </a:p>
          <a:p>
            <a:pPr marL="0" indent="0">
              <a:buNone/>
            </a:pPr>
            <a:endParaRPr lang="fr-FR" sz="1800"/>
          </a:p>
          <a:p>
            <a:pPr marL="0" indent="0">
              <a:buNone/>
            </a:pPr>
            <a:endParaRPr lang="fr-FR" sz="2400"/>
          </a:p>
          <a:p>
            <a:pPr marL="457200" lvl="1" indent="0">
              <a:buNone/>
            </a:pPr>
            <a:r>
              <a:rPr lang="fr-FR"/>
              <a:t>	?	    ?							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1734D8-6B9C-45D3-B906-CD3A3372165C}"/>
              </a:ext>
            </a:extLst>
          </p:cNvPr>
          <p:cNvGrpSpPr/>
          <p:nvPr/>
        </p:nvGrpSpPr>
        <p:grpSpPr>
          <a:xfrm>
            <a:off x="1328673" y="1781452"/>
            <a:ext cx="3525364" cy="1267977"/>
            <a:chOff x="1375933" y="2053112"/>
            <a:chExt cx="3525364" cy="12679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1D11E3-3528-4FCF-AFEA-3C8D8270BD79}"/>
                </a:ext>
              </a:extLst>
            </p:cNvPr>
            <p:cNvSpPr/>
            <p:nvPr/>
          </p:nvSpPr>
          <p:spPr>
            <a:xfrm>
              <a:off x="1375934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C3B16F-1AAB-473C-95E1-2A1CD2964959}"/>
                </a:ext>
              </a:extLst>
            </p:cNvPr>
            <p:cNvSpPr/>
            <p:nvPr/>
          </p:nvSpPr>
          <p:spPr>
            <a:xfrm>
              <a:off x="256001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994C88-102F-424F-BC74-F0B44332F717}"/>
                </a:ext>
              </a:extLst>
            </p:cNvPr>
            <p:cNvSpPr/>
            <p:nvPr/>
          </p:nvSpPr>
          <p:spPr>
            <a:xfrm>
              <a:off x="37440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E8FE9-5AFF-4B5D-957C-E46DC674D355}"/>
                </a:ext>
              </a:extLst>
            </p:cNvPr>
            <p:cNvSpPr/>
            <p:nvPr/>
          </p:nvSpPr>
          <p:spPr>
            <a:xfrm>
              <a:off x="1375933" y="2754569"/>
              <a:ext cx="3525364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72 dictionnaires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51B12D-04F6-49F9-97F3-B3F27BED8A9D}"/>
              </a:ext>
            </a:extLst>
          </p:cNvPr>
          <p:cNvGrpSpPr/>
          <p:nvPr/>
        </p:nvGrpSpPr>
        <p:grpSpPr>
          <a:xfrm>
            <a:off x="5853199" y="1769028"/>
            <a:ext cx="2363830" cy="1295570"/>
            <a:chOff x="5939696" y="2053112"/>
            <a:chExt cx="2363830" cy="129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B3D36B-D965-4BDC-84A9-045AA02B74E4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353A7-9F45-44E6-8204-7B0C9CB04783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F34FBF-CFD3-402E-B219-077A3ADB52CD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BDC4BAB-609F-4ED1-A0BF-AFEF0DD28570}"/>
              </a:ext>
            </a:extLst>
          </p:cNvPr>
          <p:cNvGrpSpPr/>
          <p:nvPr/>
        </p:nvGrpSpPr>
        <p:grpSpPr>
          <a:xfrm>
            <a:off x="1328673" y="3909048"/>
            <a:ext cx="2363830" cy="1295570"/>
            <a:chOff x="5939696" y="2053112"/>
            <a:chExt cx="2363830" cy="12955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C4E876-636C-4D2B-A0B8-398E560D1D70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A1D806-2508-487C-B4BB-83810B168332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7AB442-DA7E-4FE2-86BC-ECA59DE372E5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7D99225C-CE12-42E0-8DAD-E0B76B81FCB9}"/>
              </a:ext>
            </a:extLst>
          </p:cNvPr>
          <p:cNvSpPr/>
          <p:nvPr/>
        </p:nvSpPr>
        <p:spPr>
          <a:xfrm rot="16200000">
            <a:off x="1818103" y="4834604"/>
            <a:ext cx="173515" cy="11077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0E715587-EC78-41E7-B6B4-88E24F853CDE}"/>
              </a:ext>
            </a:extLst>
          </p:cNvPr>
          <p:cNvSpPr/>
          <p:nvPr/>
        </p:nvSpPr>
        <p:spPr>
          <a:xfrm rot="16200000">
            <a:off x="3024733" y="4837372"/>
            <a:ext cx="173515" cy="11077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D81F2A4-08ED-41BE-B86E-786496BA4BE9}"/>
              </a:ext>
            </a:extLst>
          </p:cNvPr>
          <p:cNvCxnSpPr>
            <a:cxnSpLocks/>
          </p:cNvCxnSpPr>
          <p:nvPr/>
        </p:nvCxnSpPr>
        <p:spPr>
          <a:xfrm>
            <a:off x="2512378" y="3808572"/>
            <a:ext cx="0" cy="1797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47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4</a:t>
            </a:r>
            <a:br>
              <a:rPr lang="fr-FR"/>
            </a:br>
            <a:r>
              <a:rPr lang="fr-FR"/>
              <a:t>Le jus de pommes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9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a. Avec 9 pommes: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 sz="4400"/>
          </a:p>
          <a:p>
            <a:pPr marL="0" indent="0">
              <a:buNone/>
            </a:pPr>
            <a:r>
              <a:rPr lang="fr-FR"/>
              <a:t>						  ? </a:t>
            </a:r>
            <a:r>
              <a:rPr lang="fr-FR" err="1"/>
              <a:t>cL</a:t>
            </a:r>
            <a:r>
              <a:rPr lang="fr-FR"/>
              <a:t>	</a:t>
            </a:r>
          </a:p>
          <a:p>
            <a:pPr marL="0" indent="0">
              <a:buNone/>
            </a:pPr>
            <a:r>
              <a:rPr lang="fr-FR"/>
              <a:t>	3 x 3 = 9 </a:t>
            </a:r>
            <a:r>
              <a:rPr lang="fr-FR">
                <a:sym typeface="Wingdings" panose="05000000000000000000" pitchFamily="2" charset="2"/>
              </a:rPr>
              <a:t> 60 cL x 3 = 180 cL</a:t>
            </a:r>
            <a:r>
              <a:rPr lang="fr-FR"/>
              <a:t> 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5026AA6-687C-4385-9859-4BE01EDE1C37}"/>
              </a:ext>
            </a:extLst>
          </p:cNvPr>
          <p:cNvGrpSpPr/>
          <p:nvPr/>
        </p:nvGrpSpPr>
        <p:grpSpPr>
          <a:xfrm>
            <a:off x="1058777" y="1928899"/>
            <a:ext cx="3587363" cy="1241630"/>
            <a:chOff x="1058777" y="1928899"/>
            <a:chExt cx="3587363" cy="12416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4DB197-DD38-42C7-99E1-1797C6FECE7C}"/>
                </a:ext>
              </a:extLst>
            </p:cNvPr>
            <p:cNvSpPr/>
            <p:nvPr/>
          </p:nvSpPr>
          <p:spPr>
            <a:xfrm>
              <a:off x="1058778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6FE66C-4725-4D7B-9962-AA11DD0A5B7F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E6DBE-915F-4A96-A3BD-15C9452A3E0F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0994D5-0D27-4632-8E69-E9D556592918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38DD4AE-3397-4BBF-94D5-9D3F7A2D169D}"/>
              </a:ext>
            </a:extLst>
          </p:cNvPr>
          <p:cNvGrpSpPr/>
          <p:nvPr/>
        </p:nvGrpSpPr>
        <p:grpSpPr>
          <a:xfrm>
            <a:off x="1207058" y="3948913"/>
            <a:ext cx="10852269" cy="1245184"/>
            <a:chOff x="1219415" y="3380479"/>
            <a:chExt cx="10852269" cy="124518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92AD6E5-9494-4A60-BB85-4CAB28A43D4C}"/>
                </a:ext>
              </a:extLst>
            </p:cNvPr>
            <p:cNvGrpSpPr/>
            <p:nvPr/>
          </p:nvGrpSpPr>
          <p:grpSpPr>
            <a:xfrm>
              <a:off x="1219415" y="3384033"/>
              <a:ext cx="3587363" cy="1241630"/>
              <a:chOff x="1058777" y="1928899"/>
              <a:chExt cx="3587363" cy="124163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7D6C20D-825B-4862-B269-C5E965C62DC7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057C313-7E0A-46F1-98D4-CECC956BF158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522084-0D9D-417B-AD64-53F887630937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C92C94B-CE65-40FA-8BB7-9D6334B33E2F}"/>
                  </a:ext>
                </a:extLst>
              </p:cNvPr>
              <p:cNvSpPr/>
              <p:nvPr/>
            </p:nvSpPr>
            <p:spPr>
              <a:xfrm>
                <a:off x="1058777" y="2604009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6582F6D-421F-4650-AA63-AD342CB10C57}"/>
                </a:ext>
              </a:extLst>
            </p:cNvPr>
            <p:cNvGrpSpPr/>
            <p:nvPr/>
          </p:nvGrpSpPr>
          <p:grpSpPr>
            <a:xfrm>
              <a:off x="4857615" y="3384033"/>
              <a:ext cx="3589635" cy="1238076"/>
              <a:chOff x="1058778" y="1928899"/>
              <a:chExt cx="3589635" cy="123807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9C439A3-26AE-4B4B-AC6D-DB7DD2C722C6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3106DA4-DBB3-4EEB-84CF-88C15326543F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03080D4-630D-4EA8-887A-1AAF7D7D0755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FCD944F-ECC6-4D98-B51B-179C7FA1D199}"/>
                  </a:ext>
                </a:extLst>
              </p:cNvPr>
              <p:cNvSpPr/>
              <p:nvPr/>
            </p:nvSpPr>
            <p:spPr>
              <a:xfrm>
                <a:off x="1061050" y="2600455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14CD5C58-35E5-4CDE-B5C4-9AFC48B398D5}"/>
                </a:ext>
              </a:extLst>
            </p:cNvPr>
            <p:cNvGrpSpPr/>
            <p:nvPr/>
          </p:nvGrpSpPr>
          <p:grpSpPr>
            <a:xfrm>
              <a:off x="8484321" y="3380479"/>
              <a:ext cx="3587363" cy="1241630"/>
              <a:chOff x="1058777" y="1928899"/>
              <a:chExt cx="3587363" cy="124163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CD572BF-5567-499F-9594-0D824A4DB1DF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6339C3A-1E09-4AB2-982D-B5105595E8B0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3817A3B-1E81-4D5D-BAD3-DD402CBFCA52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/>
                  <a:t>1 pomme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288AAF-47F6-4163-BE10-3EB17AA27520}"/>
                  </a:ext>
                </a:extLst>
              </p:cNvPr>
              <p:cNvSpPr/>
              <p:nvPr/>
            </p:nvSpPr>
            <p:spPr>
              <a:xfrm>
                <a:off x="1058777" y="2604009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</p:grp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0C3360DC-7E18-4D5D-8502-351218522E4F}"/>
              </a:ext>
            </a:extLst>
          </p:cNvPr>
          <p:cNvSpPr/>
          <p:nvPr/>
        </p:nvSpPr>
        <p:spPr>
          <a:xfrm rot="16200000">
            <a:off x="6417556" y="-26182"/>
            <a:ext cx="447309" cy="1085226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83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4</a:t>
            </a:r>
            <a:br>
              <a:rPr lang="fr-FR"/>
            </a:br>
            <a:r>
              <a:rPr lang="fr-FR"/>
              <a:t>Le jus de pommes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/>
              <a:t>b. </a:t>
            </a:r>
            <a:r>
              <a:rPr lang="fr-FR" sz="3300"/>
              <a:t>Avec 10 pommes: </a:t>
            </a:r>
          </a:p>
          <a:p>
            <a:pPr marL="0" indent="0">
              <a:buNone/>
            </a:pPr>
            <a:endParaRPr lang="fr-FR" sz="3300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 sz="2000"/>
          </a:p>
          <a:p>
            <a:pPr marL="0" indent="0">
              <a:buNone/>
            </a:pPr>
            <a:endParaRPr lang="fr-FR" sz="2000"/>
          </a:p>
          <a:p>
            <a:pPr marL="0" indent="0">
              <a:buNone/>
            </a:pPr>
            <a:r>
              <a:rPr lang="fr-FR">
                <a:sym typeface="Wingdings" panose="05000000000000000000" pitchFamily="2" charset="2"/>
              </a:rPr>
              <a:t>  60 cL : 3 = 20 cL</a:t>
            </a: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 sz="3200"/>
          </a:p>
          <a:p>
            <a:pPr marL="0" indent="0">
              <a:buNone/>
            </a:pPr>
            <a:endParaRPr lang="fr-FR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>
                <a:sym typeface="Wingdings" panose="05000000000000000000" pitchFamily="2" charset="2"/>
              </a:rPr>
              <a:t> 180 cL + 20 cL = ?</a:t>
            </a:r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92AD6E5-9494-4A60-BB85-4CAB28A43D4C}"/>
              </a:ext>
            </a:extLst>
          </p:cNvPr>
          <p:cNvGrpSpPr/>
          <p:nvPr/>
        </p:nvGrpSpPr>
        <p:grpSpPr>
          <a:xfrm>
            <a:off x="1449909" y="2312446"/>
            <a:ext cx="3587363" cy="1241630"/>
            <a:chOff x="1058777" y="1928899"/>
            <a:chExt cx="3587363" cy="124163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D6C20D-825B-4862-B269-C5E965C62DC7}"/>
                </a:ext>
              </a:extLst>
            </p:cNvPr>
            <p:cNvSpPr/>
            <p:nvPr/>
          </p:nvSpPr>
          <p:spPr>
            <a:xfrm>
              <a:off x="1058778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57C313-7E0A-46F1-98D4-CECC956BF158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22084-0D9D-417B-AD64-53F887630937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92C94B-CE65-40FA-8BB7-9D6334B33E2F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26F179C-1570-498C-809F-958A48068A70}"/>
              </a:ext>
            </a:extLst>
          </p:cNvPr>
          <p:cNvGrpSpPr/>
          <p:nvPr/>
        </p:nvGrpSpPr>
        <p:grpSpPr>
          <a:xfrm>
            <a:off x="1414299" y="4178073"/>
            <a:ext cx="7137916" cy="1387670"/>
            <a:chOff x="1219415" y="3380479"/>
            <a:chExt cx="10852269" cy="1245184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B3FD978-610C-4145-B010-C7B54A893675}"/>
                </a:ext>
              </a:extLst>
            </p:cNvPr>
            <p:cNvGrpSpPr/>
            <p:nvPr/>
          </p:nvGrpSpPr>
          <p:grpSpPr>
            <a:xfrm>
              <a:off x="1219415" y="3384033"/>
              <a:ext cx="3587363" cy="1241630"/>
              <a:chOff x="1058777" y="1928899"/>
              <a:chExt cx="3587363" cy="124163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3A22F4-8EF2-4675-8F1D-4938FA225914}"/>
                  </a:ext>
                </a:extLst>
              </p:cNvPr>
              <p:cNvSpPr/>
              <p:nvPr/>
            </p:nvSpPr>
            <p:spPr>
              <a:xfrm>
                <a:off x="1058779" y="1928899"/>
                <a:ext cx="1157202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A1B14AA-28BE-46C7-9CA6-29B5E5BA0A44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C54C153-0994-4197-8EEC-AB9937B414E9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6F41C93-91A9-4971-9627-AF60937DB9C2}"/>
                  </a:ext>
                </a:extLst>
              </p:cNvPr>
              <p:cNvSpPr/>
              <p:nvPr/>
            </p:nvSpPr>
            <p:spPr>
              <a:xfrm>
                <a:off x="1058777" y="2604009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77E79E0-726B-4C3D-B44B-ED1B0BA01105}"/>
                </a:ext>
              </a:extLst>
            </p:cNvPr>
            <p:cNvGrpSpPr/>
            <p:nvPr/>
          </p:nvGrpSpPr>
          <p:grpSpPr>
            <a:xfrm>
              <a:off x="4857614" y="3384033"/>
              <a:ext cx="3587363" cy="1241630"/>
              <a:chOff x="1058777" y="1928899"/>
              <a:chExt cx="3587363" cy="124163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B0F0F6-7FE1-4E5E-A036-9A264FA00376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59B8376-16E9-4E08-968E-A4F3AB43355C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A0DF2D5-B184-4EBA-8D3F-F08B9B630E08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11D46A4-D4B2-418F-8A77-C3D5DF79D598}"/>
                  </a:ext>
                </a:extLst>
              </p:cNvPr>
              <p:cNvSpPr/>
              <p:nvPr/>
            </p:nvSpPr>
            <p:spPr>
              <a:xfrm>
                <a:off x="1058777" y="2604009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8248E2AD-2BF9-4DE4-9095-AE16FFAF154D}"/>
                </a:ext>
              </a:extLst>
            </p:cNvPr>
            <p:cNvGrpSpPr/>
            <p:nvPr/>
          </p:nvGrpSpPr>
          <p:grpSpPr>
            <a:xfrm>
              <a:off x="8484321" y="3380479"/>
              <a:ext cx="3587363" cy="1241630"/>
              <a:chOff x="1058777" y="1928899"/>
              <a:chExt cx="3587363" cy="124163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7A96B46-EA13-48F5-983E-4F62EFAB6F5B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B526C0-5E25-469C-A500-3ABA89AF87CA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CDE8E5C-D6D5-4D70-B778-1F61A4FE6B75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7A9EAAA-F5F2-4C80-BFCD-52F057A3EC38}"/>
                  </a:ext>
                </a:extLst>
              </p:cNvPr>
              <p:cNvSpPr/>
              <p:nvPr/>
            </p:nvSpPr>
            <p:spPr>
              <a:xfrm>
                <a:off x="1058777" y="2604009"/>
                <a:ext cx="3587363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60 cL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9748E2-B9CF-49EB-8A37-DD26E5B0975A}"/>
              </a:ext>
            </a:extLst>
          </p:cNvPr>
          <p:cNvGrpSpPr/>
          <p:nvPr/>
        </p:nvGrpSpPr>
        <p:grpSpPr>
          <a:xfrm>
            <a:off x="8616581" y="4178073"/>
            <a:ext cx="771134" cy="1385274"/>
            <a:chOff x="8552215" y="3888364"/>
            <a:chExt cx="771134" cy="138527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470BBFF-D629-4EB8-A252-4A350949431E}"/>
                </a:ext>
              </a:extLst>
            </p:cNvPr>
            <p:cNvSpPr/>
            <p:nvPr/>
          </p:nvSpPr>
          <p:spPr>
            <a:xfrm>
              <a:off x="8562217" y="3888364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85B336E-A8DE-48CD-ADAB-F40AA384342D}"/>
                </a:ext>
              </a:extLst>
            </p:cNvPr>
            <p:cNvSpPr/>
            <p:nvPr/>
          </p:nvSpPr>
          <p:spPr>
            <a:xfrm>
              <a:off x="8552215" y="4642291"/>
              <a:ext cx="771134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20 cL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068E6045-3AC3-4407-BD65-D608CD60644F}"/>
              </a:ext>
            </a:extLst>
          </p:cNvPr>
          <p:cNvGrpSpPr/>
          <p:nvPr/>
        </p:nvGrpSpPr>
        <p:grpSpPr>
          <a:xfrm>
            <a:off x="6044831" y="2312446"/>
            <a:ext cx="3587363" cy="1241630"/>
            <a:chOff x="1058777" y="1928899"/>
            <a:chExt cx="3587363" cy="124163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79D0B45-B9A1-42EB-AE0E-363921E55C57}"/>
                </a:ext>
              </a:extLst>
            </p:cNvPr>
            <p:cNvSpPr/>
            <p:nvPr/>
          </p:nvSpPr>
          <p:spPr>
            <a:xfrm>
              <a:off x="1058778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7144C2-B579-486F-9070-72A2BBDC11F9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381B853-6614-4B9C-B2FD-B0470BECE03C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pomme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CABC0C0-E502-43DE-B2D6-CA26F498CD86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20 cL                20 cL           20 cL</a:t>
              </a:r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7ABAE29-EB5B-471B-9003-363A80918569}"/>
              </a:ext>
            </a:extLst>
          </p:cNvPr>
          <p:cNvCxnSpPr>
            <a:cxnSpLocks/>
          </p:cNvCxnSpPr>
          <p:nvPr/>
        </p:nvCxnSpPr>
        <p:spPr>
          <a:xfrm flipH="1">
            <a:off x="8436787" y="2001078"/>
            <a:ext cx="1135" cy="18478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C7CEC91-8622-49E4-80A8-982C1EF0ADE0}"/>
              </a:ext>
            </a:extLst>
          </p:cNvPr>
          <p:cNvCxnSpPr>
            <a:cxnSpLocks/>
          </p:cNvCxnSpPr>
          <p:nvPr/>
        </p:nvCxnSpPr>
        <p:spPr>
          <a:xfrm flipH="1">
            <a:off x="7222669" y="2023874"/>
            <a:ext cx="1135" cy="18478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02FCEC54-7DF3-444D-84BC-B4E33626CF4A}"/>
              </a:ext>
            </a:extLst>
          </p:cNvPr>
          <p:cNvSpPr/>
          <p:nvPr/>
        </p:nvSpPr>
        <p:spPr>
          <a:xfrm rot="16200000">
            <a:off x="5186162" y="1733051"/>
            <a:ext cx="429690" cy="79734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11EC1A9-9619-45EF-AAB6-A3983DF3D14D}"/>
              </a:ext>
            </a:extLst>
          </p:cNvPr>
          <p:cNvSpPr txBox="1"/>
          <p:nvPr/>
        </p:nvSpPr>
        <p:spPr>
          <a:xfrm>
            <a:off x="5087459" y="5884875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cL</a:t>
            </a:r>
          </a:p>
        </p:txBody>
      </p:sp>
    </p:spTree>
    <p:extLst>
      <p:ext uri="{BB962C8B-B14F-4D97-AF65-F5344CB8AC3E}">
        <p14:creationId xmlns:p14="http://schemas.microsoft.com/office/powerpoint/2010/main" val="114339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4</a:t>
            </a:r>
            <a:br>
              <a:rPr lang="fr-FR"/>
            </a:br>
            <a:r>
              <a:rPr lang="fr-FR"/>
              <a:t>Le jus de pommes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/>
              <a:t>c. Avec 12 pommes: 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457200" lvl="1" indent="0">
              <a:buNone/>
            </a:pPr>
            <a:endParaRPr lang="fr-FR" sz="180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r-FR" sz="2800">
                <a:sym typeface="Wingdings" panose="05000000000000000000" pitchFamily="2" charset="2"/>
              </a:rPr>
              <a:t>9 + 3 = 12  180 cL + 60 cL = ?</a:t>
            </a:r>
          </a:p>
          <a:p>
            <a:pPr>
              <a:buFont typeface="Wingdings" panose="05000000000000000000" pitchFamily="2" charset="2"/>
              <a:buChar char="à"/>
            </a:pPr>
            <a:endParaRPr lang="fr-FR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r-FR" sz="3600"/>
          </a:p>
          <a:p>
            <a:pPr marL="457200" lvl="1" indent="0">
              <a:buNone/>
            </a:pPr>
            <a:r>
              <a:rPr lang="fr-FR" sz="2800"/>
              <a:t>3 x 4 = 12 </a:t>
            </a:r>
            <a:r>
              <a:rPr lang="fr-FR" sz="2800">
                <a:sym typeface="Wingdings" panose="05000000000000000000" pitchFamily="2" charset="2"/>
              </a:rPr>
              <a:t> </a:t>
            </a:r>
            <a:r>
              <a:rPr lang="fr-FR" sz="2800"/>
              <a:t>60 cL x 4 =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957DC-E0D7-4AD1-8861-D30AC0A47905}"/>
              </a:ext>
            </a:extLst>
          </p:cNvPr>
          <p:cNvGrpSpPr/>
          <p:nvPr/>
        </p:nvGrpSpPr>
        <p:grpSpPr>
          <a:xfrm>
            <a:off x="1264791" y="2315513"/>
            <a:ext cx="7137917" cy="1383709"/>
            <a:chOff x="3624738" y="4159249"/>
            <a:chExt cx="7137917" cy="1383709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F27446FA-11E1-4CAE-A76A-9FA751801913}"/>
                </a:ext>
              </a:extLst>
            </p:cNvPr>
            <p:cNvGrpSpPr/>
            <p:nvPr/>
          </p:nvGrpSpPr>
          <p:grpSpPr>
            <a:xfrm>
              <a:off x="3624739" y="4163210"/>
              <a:ext cx="2359533" cy="631347"/>
              <a:chOff x="1058779" y="1928899"/>
              <a:chExt cx="3587361" cy="56652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7926F0-28CC-4E08-9257-6348C9B8DD28}"/>
                  </a:ext>
                </a:extLst>
              </p:cNvPr>
              <p:cNvSpPr/>
              <p:nvPr/>
            </p:nvSpPr>
            <p:spPr>
              <a:xfrm>
                <a:off x="1058779" y="1928899"/>
                <a:ext cx="1157202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AD3682F-9CD4-49E9-9921-514097BAD170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9DE2AAC-9482-4E68-924F-CAAB24AC0BF3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D5B7EB32-5CEF-4D5C-9362-749F708831CB}"/>
                </a:ext>
              </a:extLst>
            </p:cNvPr>
            <p:cNvGrpSpPr/>
            <p:nvPr/>
          </p:nvGrpSpPr>
          <p:grpSpPr>
            <a:xfrm>
              <a:off x="6017709" y="4163211"/>
              <a:ext cx="2359533" cy="631347"/>
              <a:chOff x="1058778" y="1928899"/>
              <a:chExt cx="3587362" cy="56652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07A01E3-ECEF-4ADF-A8B3-EF40F7041734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8363592-7693-4B1B-92C9-8BC406C2FB67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B19F43-F2B9-4A4A-A2CD-F3095A7313E2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852F1328-567F-49E3-AA1D-60C34B593CE6}"/>
                </a:ext>
              </a:extLst>
            </p:cNvPr>
            <p:cNvGrpSpPr/>
            <p:nvPr/>
          </p:nvGrpSpPr>
          <p:grpSpPr>
            <a:xfrm>
              <a:off x="3624738" y="4159249"/>
              <a:ext cx="7137917" cy="1383709"/>
              <a:chOff x="-6206130" y="1928899"/>
              <a:chExt cx="10852270" cy="124163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74482D8-77C3-4273-86AD-31559C474912}"/>
                  </a:ext>
                </a:extLst>
              </p:cNvPr>
              <p:cNvSpPr/>
              <p:nvPr/>
            </p:nvSpPr>
            <p:spPr>
              <a:xfrm>
                <a:off x="1058778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D7E4F12-D9A8-4A5D-9157-32F38E6AC96E}"/>
                  </a:ext>
                </a:extLst>
              </p:cNvPr>
              <p:cNvSpPr/>
              <p:nvPr/>
            </p:nvSpPr>
            <p:spPr>
              <a:xfrm>
                <a:off x="2255323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4F5B0B9-3CDE-4DD1-BBC3-222BC42048BA}"/>
                  </a:ext>
                </a:extLst>
              </p:cNvPr>
              <p:cNvSpPr/>
              <p:nvPr/>
            </p:nvSpPr>
            <p:spPr>
              <a:xfrm>
                <a:off x="3488939" y="1928899"/>
                <a:ext cx="1157201" cy="5665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/>
                  <a:t>1 pomme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5B4AB22-C220-4844-8F6B-CD3D1DA282F9}"/>
                  </a:ext>
                </a:extLst>
              </p:cNvPr>
              <p:cNvSpPr/>
              <p:nvPr/>
            </p:nvSpPr>
            <p:spPr>
              <a:xfrm>
                <a:off x="-6206130" y="2604009"/>
                <a:ext cx="10852270" cy="5665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00B050"/>
                    </a:solidFill>
                  </a:rPr>
                  <a:t>180 cL</a:t>
                </a:r>
              </a:p>
            </p:txBody>
          </p:sp>
        </p:grp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11100CA-380E-4700-A21A-FE84C9328997}"/>
              </a:ext>
            </a:extLst>
          </p:cNvPr>
          <p:cNvGrpSpPr/>
          <p:nvPr/>
        </p:nvGrpSpPr>
        <p:grpSpPr>
          <a:xfrm>
            <a:off x="8626640" y="2315513"/>
            <a:ext cx="2359534" cy="1383709"/>
            <a:chOff x="1058777" y="1928899"/>
            <a:chExt cx="3587363" cy="124163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FEA2E43-DE44-4B73-AD20-C3820B46DD54}"/>
                </a:ext>
              </a:extLst>
            </p:cNvPr>
            <p:cNvSpPr/>
            <p:nvPr/>
          </p:nvSpPr>
          <p:spPr>
            <a:xfrm>
              <a:off x="1058779" y="1928899"/>
              <a:ext cx="1157202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3E83BE6-6E58-4A90-A020-1BCF483BA6AB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389D57A-7502-48F4-8007-BFDB1DDB8689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EA2024F-D331-4817-A1EF-827A374AEDD6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6D6B460D-5A6A-42B1-B565-37B2B6A32BA4}"/>
              </a:ext>
            </a:extLst>
          </p:cNvPr>
          <p:cNvGrpSpPr/>
          <p:nvPr/>
        </p:nvGrpSpPr>
        <p:grpSpPr>
          <a:xfrm>
            <a:off x="1298228" y="4565292"/>
            <a:ext cx="2359534" cy="1383710"/>
            <a:chOff x="1058777" y="1928899"/>
            <a:chExt cx="3587363" cy="1241630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D915674-4E60-4985-BA33-386C57F39625}"/>
                </a:ext>
              </a:extLst>
            </p:cNvPr>
            <p:cNvSpPr/>
            <p:nvPr/>
          </p:nvSpPr>
          <p:spPr>
            <a:xfrm>
              <a:off x="1058779" y="1928899"/>
              <a:ext cx="1157202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5DEA033-2F66-46CC-9535-1602F9626D3D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6389422-315B-436E-AE6F-34ED060B0D27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8E46DFC-E95D-42E8-950F-7FE8B7DCE23F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06D4DFC7-538B-4F92-9C2E-AAB5EA57D9B4}"/>
              </a:ext>
            </a:extLst>
          </p:cNvPr>
          <p:cNvGrpSpPr/>
          <p:nvPr/>
        </p:nvGrpSpPr>
        <p:grpSpPr>
          <a:xfrm>
            <a:off x="3782666" y="4565293"/>
            <a:ext cx="2359534" cy="1383709"/>
            <a:chOff x="1058777" y="1928899"/>
            <a:chExt cx="3587363" cy="124163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3CE500F-ECEE-4D91-AFFF-8EC9728C1536}"/>
                </a:ext>
              </a:extLst>
            </p:cNvPr>
            <p:cNvSpPr/>
            <p:nvPr/>
          </p:nvSpPr>
          <p:spPr>
            <a:xfrm>
              <a:off x="1058779" y="1928899"/>
              <a:ext cx="1157202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04731E-9CE0-42A9-B099-300C64FEB5B1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8804A-5B20-45B0-9F44-D1EC0101330C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24F06FF-8212-4BA3-8C18-5DA5782BC46A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86822E63-5A47-45E1-AA57-9A7B76AFB904}"/>
              </a:ext>
            </a:extLst>
          </p:cNvPr>
          <p:cNvGrpSpPr/>
          <p:nvPr/>
        </p:nvGrpSpPr>
        <p:grpSpPr>
          <a:xfrm>
            <a:off x="6238819" y="4565293"/>
            <a:ext cx="2359534" cy="1383709"/>
            <a:chOff x="1058777" y="1928899"/>
            <a:chExt cx="3587363" cy="124163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CECE8A4-E817-41BB-8EC7-BE8664E48D89}"/>
                </a:ext>
              </a:extLst>
            </p:cNvPr>
            <p:cNvSpPr/>
            <p:nvPr/>
          </p:nvSpPr>
          <p:spPr>
            <a:xfrm>
              <a:off x="1058779" y="1928899"/>
              <a:ext cx="1157202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D959B23-6885-4B13-A172-083FA4444EFA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47052CC-E61C-4696-B3E5-FA5B9DA6CA7A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C4C4195-FDE9-43BE-B9DF-18D80C218A2F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492156F4-3EB7-445C-AC9C-2AF91099B5C0}"/>
              </a:ext>
            </a:extLst>
          </p:cNvPr>
          <p:cNvGrpSpPr/>
          <p:nvPr/>
        </p:nvGrpSpPr>
        <p:grpSpPr>
          <a:xfrm>
            <a:off x="8694972" y="4565292"/>
            <a:ext cx="2359534" cy="1383709"/>
            <a:chOff x="1058777" y="1928899"/>
            <a:chExt cx="3587363" cy="124163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C6AD8BD-34B1-45CD-80BE-B18B15145250}"/>
                </a:ext>
              </a:extLst>
            </p:cNvPr>
            <p:cNvSpPr/>
            <p:nvPr/>
          </p:nvSpPr>
          <p:spPr>
            <a:xfrm>
              <a:off x="1058779" y="1928899"/>
              <a:ext cx="1157202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3E3962B-95AB-4270-994A-52E62BCEC047}"/>
                </a:ext>
              </a:extLst>
            </p:cNvPr>
            <p:cNvSpPr/>
            <p:nvPr/>
          </p:nvSpPr>
          <p:spPr>
            <a:xfrm>
              <a:off x="2255323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BB84BE2-6C2E-4C38-8820-AAC8CD20FB37}"/>
                </a:ext>
              </a:extLst>
            </p:cNvPr>
            <p:cNvSpPr/>
            <p:nvPr/>
          </p:nvSpPr>
          <p:spPr>
            <a:xfrm>
              <a:off x="3488939" y="1928899"/>
              <a:ext cx="115720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pomme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3306667-E9AC-46E8-A0F3-BD063BEBE6D3}"/>
                </a:ext>
              </a:extLst>
            </p:cNvPr>
            <p:cNvSpPr/>
            <p:nvPr/>
          </p:nvSpPr>
          <p:spPr>
            <a:xfrm>
              <a:off x="1058777" y="260400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890DE90F-345F-4900-B753-257AFE446D6C}"/>
              </a:ext>
            </a:extLst>
          </p:cNvPr>
          <p:cNvSpPr/>
          <p:nvPr/>
        </p:nvSpPr>
        <p:spPr>
          <a:xfrm rot="16200000">
            <a:off x="5946087" y="-953507"/>
            <a:ext cx="358669" cy="97212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6E90EC2-560C-411A-BCDF-6702244FBDB1}"/>
              </a:ext>
            </a:extLst>
          </p:cNvPr>
          <p:cNvSpPr txBox="1"/>
          <p:nvPr/>
        </p:nvSpPr>
        <p:spPr>
          <a:xfrm>
            <a:off x="5939414" y="4022807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cL</a:t>
            </a: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E85F7D35-7A10-460C-8178-46ACB0EB4E25}"/>
              </a:ext>
            </a:extLst>
          </p:cNvPr>
          <p:cNvSpPr/>
          <p:nvPr/>
        </p:nvSpPr>
        <p:spPr>
          <a:xfrm rot="16200000">
            <a:off x="5979524" y="1267705"/>
            <a:ext cx="358669" cy="97212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9A16F15-B197-4D40-87D7-EF133F0B9E42}"/>
              </a:ext>
            </a:extLst>
          </p:cNvPr>
          <p:cNvSpPr txBox="1"/>
          <p:nvPr/>
        </p:nvSpPr>
        <p:spPr>
          <a:xfrm>
            <a:off x="5939413" y="6213502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cL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EDA1CE-AA1E-4498-B326-292C4B0E6455}"/>
              </a:ext>
            </a:extLst>
          </p:cNvPr>
          <p:cNvSpPr txBox="1"/>
          <p:nvPr/>
        </p:nvSpPr>
        <p:spPr>
          <a:xfrm>
            <a:off x="225287" y="4565292"/>
            <a:ext cx="80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105728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4</a:t>
            </a:r>
            <a:br>
              <a:rPr lang="fr-FR"/>
            </a:br>
            <a:r>
              <a:rPr lang="fr-FR"/>
              <a:t>Le jus de pommes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/>
              <a:t>d. Pour obtenir 300 cL: 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>
                <a:solidFill>
                  <a:srgbClr val="FF0000"/>
                </a:solidFill>
                <a:sym typeface="Wingdings" panose="05000000000000000000" pitchFamily="2" charset="2"/>
              </a:rPr>
              <a:t>5</a:t>
            </a:r>
            <a:r>
              <a:rPr lang="fr-FR">
                <a:sym typeface="Wingdings" panose="05000000000000000000" pitchFamily="2" charset="2"/>
              </a:rPr>
              <a:t> x 60 cL = 300 cL  3 x 5 = ?</a:t>
            </a:r>
          </a:p>
          <a:p>
            <a:pPr>
              <a:buFont typeface="Wingdings" panose="05000000000000000000" pitchFamily="2" charset="2"/>
              <a:buChar char="à"/>
            </a:pPr>
            <a:endParaRPr lang="fr-FR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>
              <a:sym typeface="Wingdings" panose="05000000000000000000" pitchFamily="2" charset="2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6D6B460D-5A6A-42B1-B565-37B2B6A32BA4}"/>
              </a:ext>
            </a:extLst>
          </p:cNvPr>
          <p:cNvGrpSpPr/>
          <p:nvPr/>
        </p:nvGrpSpPr>
        <p:grpSpPr>
          <a:xfrm>
            <a:off x="55943" y="2394486"/>
            <a:ext cx="2384085" cy="1347321"/>
            <a:chOff x="939014" y="1947819"/>
            <a:chExt cx="3624691" cy="120897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D915674-4E60-4985-BA33-386C57F39625}"/>
                </a:ext>
              </a:extLst>
            </p:cNvPr>
            <p:cNvSpPr/>
            <p:nvPr/>
          </p:nvSpPr>
          <p:spPr>
            <a:xfrm>
              <a:off x="939014" y="2590277"/>
              <a:ext cx="362469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 pommes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8E46DFC-E95D-42E8-950F-7FE8B7DCE23F}"/>
                </a:ext>
              </a:extLst>
            </p:cNvPr>
            <p:cNvSpPr/>
            <p:nvPr/>
          </p:nvSpPr>
          <p:spPr>
            <a:xfrm>
              <a:off x="947528" y="194781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5539F802-1068-41AC-B8CF-3C21B05ABDDD}"/>
              </a:ext>
            </a:extLst>
          </p:cNvPr>
          <p:cNvSpPr/>
          <p:nvPr/>
        </p:nvSpPr>
        <p:spPr>
          <a:xfrm rot="16200000">
            <a:off x="5916788" y="-2101736"/>
            <a:ext cx="433395" cy="120924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835BAC-C2EE-4E82-8780-0A91178AE4C9}"/>
              </a:ext>
            </a:extLst>
          </p:cNvPr>
          <p:cNvSpPr txBox="1"/>
          <p:nvPr/>
        </p:nvSpPr>
        <p:spPr>
          <a:xfrm>
            <a:off x="5871380" y="4174467"/>
            <a:ext cx="178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pommes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E84FE62-A1CD-4F00-BDF6-A743043F9D06}"/>
              </a:ext>
            </a:extLst>
          </p:cNvPr>
          <p:cNvGrpSpPr/>
          <p:nvPr/>
        </p:nvGrpSpPr>
        <p:grpSpPr>
          <a:xfrm>
            <a:off x="2490685" y="2413762"/>
            <a:ext cx="2384085" cy="1347321"/>
            <a:chOff x="939014" y="1947819"/>
            <a:chExt cx="3624691" cy="120897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FC4317C-1B7F-4582-954C-AC43A12CBA5F}"/>
                </a:ext>
              </a:extLst>
            </p:cNvPr>
            <p:cNvSpPr/>
            <p:nvPr/>
          </p:nvSpPr>
          <p:spPr>
            <a:xfrm>
              <a:off x="939014" y="2590277"/>
              <a:ext cx="362469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 pommes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6A788C-E1E4-46FD-A535-3DA9F9C061A2}"/>
                </a:ext>
              </a:extLst>
            </p:cNvPr>
            <p:cNvSpPr/>
            <p:nvPr/>
          </p:nvSpPr>
          <p:spPr>
            <a:xfrm>
              <a:off x="947528" y="194781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86304C8-1FEF-491D-B6CF-AF3BE7A504BB}"/>
              </a:ext>
            </a:extLst>
          </p:cNvPr>
          <p:cNvGrpSpPr/>
          <p:nvPr/>
        </p:nvGrpSpPr>
        <p:grpSpPr>
          <a:xfrm>
            <a:off x="4914996" y="2413762"/>
            <a:ext cx="2384085" cy="1347321"/>
            <a:chOff x="939014" y="1947819"/>
            <a:chExt cx="3624691" cy="12089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76468B-14AC-4289-83C8-4A4035807D28}"/>
                </a:ext>
              </a:extLst>
            </p:cNvPr>
            <p:cNvSpPr/>
            <p:nvPr/>
          </p:nvSpPr>
          <p:spPr>
            <a:xfrm>
              <a:off x="939014" y="2590277"/>
              <a:ext cx="362469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 pommes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3B33B28-20BE-43CE-B18F-C068D7E2C91E}"/>
                </a:ext>
              </a:extLst>
            </p:cNvPr>
            <p:cNvSpPr/>
            <p:nvPr/>
          </p:nvSpPr>
          <p:spPr>
            <a:xfrm>
              <a:off x="947528" y="194781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099AE5F-B6DD-4305-A2E3-68EB8BCC5345}"/>
              </a:ext>
            </a:extLst>
          </p:cNvPr>
          <p:cNvGrpSpPr/>
          <p:nvPr/>
        </p:nvGrpSpPr>
        <p:grpSpPr>
          <a:xfrm>
            <a:off x="9755528" y="2413762"/>
            <a:ext cx="2384085" cy="1347321"/>
            <a:chOff x="939014" y="1947819"/>
            <a:chExt cx="3624691" cy="120897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C73535-E7A1-48FE-AF13-CC95F787FFA5}"/>
                </a:ext>
              </a:extLst>
            </p:cNvPr>
            <p:cNvSpPr/>
            <p:nvPr/>
          </p:nvSpPr>
          <p:spPr>
            <a:xfrm>
              <a:off x="939014" y="2590277"/>
              <a:ext cx="362469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 pommes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0932C8-BFA0-4DE3-9CD9-5C1AA07A6702}"/>
                </a:ext>
              </a:extLst>
            </p:cNvPr>
            <p:cNvSpPr/>
            <p:nvPr/>
          </p:nvSpPr>
          <p:spPr>
            <a:xfrm>
              <a:off x="947528" y="194781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85913ED-FF6B-407A-9FD4-E5CCD92111A1}"/>
              </a:ext>
            </a:extLst>
          </p:cNvPr>
          <p:cNvGrpSpPr/>
          <p:nvPr/>
        </p:nvGrpSpPr>
        <p:grpSpPr>
          <a:xfrm>
            <a:off x="7339307" y="2413762"/>
            <a:ext cx="2384085" cy="1347321"/>
            <a:chOff x="939014" y="1947819"/>
            <a:chExt cx="3624691" cy="12089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B5EBD-E6A5-42AB-B916-E2B6B067C931}"/>
                </a:ext>
              </a:extLst>
            </p:cNvPr>
            <p:cNvSpPr/>
            <p:nvPr/>
          </p:nvSpPr>
          <p:spPr>
            <a:xfrm>
              <a:off x="939014" y="2590277"/>
              <a:ext cx="3624691" cy="56652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 pommes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8DD987-5FD7-4CFD-9758-3DEDC8DF8B71}"/>
                </a:ext>
              </a:extLst>
            </p:cNvPr>
            <p:cNvSpPr/>
            <p:nvPr/>
          </p:nvSpPr>
          <p:spPr>
            <a:xfrm>
              <a:off x="947528" y="1947819"/>
              <a:ext cx="3587363" cy="5665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60 cL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00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1</a:t>
            </a:r>
            <a:br>
              <a:rPr lang="fr-FR"/>
            </a:br>
            <a:r>
              <a:rPr lang="fr-FR" b="1"/>
              <a:t>Le panier de Pâques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85000" lnSpcReduction="20000"/>
          </a:bodyPr>
          <a:lstStyle/>
          <a:p>
            <a:r>
              <a:rPr lang="fr-FR" sz="3000"/>
              <a:t>Marie </a:t>
            </a:r>
          </a:p>
          <a:p>
            <a:pPr marL="0" indent="0">
              <a:buNone/>
            </a:pPr>
            <a:r>
              <a:rPr lang="fr-FR"/>
              <a:t>								1 + 1 + 1 = 3 </a:t>
            </a:r>
          </a:p>
          <a:p>
            <a:pPr marL="0" indent="0">
              <a:buNone/>
            </a:pPr>
            <a:endParaRPr lang="fr-FR" sz="2200"/>
          </a:p>
          <a:p>
            <a:pPr marL="0" indent="0">
              <a:buNone/>
            </a:pPr>
            <a:r>
              <a:rPr lang="fr-FR"/>
              <a:t>								3 + 3 + 3 = 9	</a:t>
            </a:r>
          </a:p>
          <a:p>
            <a:pPr marL="0" indent="0">
              <a:buNone/>
            </a:pPr>
            <a:endParaRPr lang="fr-FR" sz="1600"/>
          </a:p>
          <a:p>
            <a:pPr marL="0" indent="0">
              <a:buNone/>
            </a:pPr>
            <a:endParaRPr lang="fr-FR" sz="1700"/>
          </a:p>
          <a:p>
            <a:r>
              <a:rPr lang="fr-FR" sz="3000"/>
              <a:t>Adam</a:t>
            </a:r>
          </a:p>
          <a:p>
            <a:pPr marL="0" indent="0">
              <a:buNone/>
            </a:pPr>
            <a:r>
              <a:rPr lang="fr-FR" sz="2400"/>
              <a:t>						</a:t>
            </a:r>
            <a:r>
              <a:rPr lang="fr-FR" sz="2600"/>
              <a:t>1 + 1 = 2</a:t>
            </a:r>
          </a:p>
          <a:p>
            <a:pPr marL="0" indent="0">
              <a:buNone/>
            </a:pPr>
            <a:endParaRPr lang="fr-FR" sz="2600"/>
          </a:p>
          <a:p>
            <a:pPr marL="0" indent="0">
              <a:buNone/>
            </a:pPr>
            <a:endParaRPr lang="fr-FR" sz="2600"/>
          </a:p>
          <a:p>
            <a:pPr marL="0" indent="0">
              <a:buNone/>
            </a:pPr>
            <a:r>
              <a:rPr lang="fr-FR" sz="2600"/>
              <a:t>						3 + 3 = 6 </a:t>
            </a:r>
          </a:p>
          <a:p>
            <a:pPr marL="0" indent="0">
              <a:buNone/>
            </a:pPr>
            <a:endParaRPr lang="fr-FR" sz="2600"/>
          </a:p>
          <a:p>
            <a:pPr marL="0" indent="0">
              <a:buNone/>
            </a:pPr>
            <a:r>
              <a:rPr lang="fr-FR" sz="2600"/>
              <a:t>Lapins: 3 + 2 = ?</a:t>
            </a:r>
          </a:p>
          <a:p>
            <a:pPr marL="0" indent="0">
              <a:buNone/>
            </a:pPr>
            <a:r>
              <a:rPr lang="fr-FR" sz="2600"/>
              <a:t>Œufs: 9 + 6 = ?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929E1AD-92C8-491C-8706-7D1F9C44FFD8}"/>
              </a:ext>
            </a:extLst>
          </p:cNvPr>
          <p:cNvGrpSpPr/>
          <p:nvPr/>
        </p:nvGrpSpPr>
        <p:grpSpPr>
          <a:xfrm>
            <a:off x="1445741" y="2049059"/>
            <a:ext cx="2019034" cy="1399460"/>
            <a:chOff x="1322942" y="2209700"/>
            <a:chExt cx="2141833" cy="13994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ABFE2F-2528-4700-97F5-DDC8DB3CC1BD}"/>
                </a:ext>
              </a:extLst>
            </p:cNvPr>
            <p:cNvSpPr/>
            <p:nvPr/>
          </p:nvSpPr>
          <p:spPr>
            <a:xfrm>
              <a:off x="1322943" y="2209700"/>
              <a:ext cx="2141832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 lapin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433835-CCB4-4AB8-8CF1-D5242AA9A176}"/>
                </a:ext>
              </a:extLst>
            </p:cNvPr>
            <p:cNvSpPr/>
            <p:nvPr/>
          </p:nvSpPr>
          <p:spPr>
            <a:xfrm>
              <a:off x="1322942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1035B4-F0DB-453C-A45A-72ED240A47EF}"/>
                </a:ext>
              </a:extLst>
            </p:cNvPr>
            <p:cNvSpPr/>
            <p:nvPr/>
          </p:nvSpPr>
          <p:spPr>
            <a:xfrm>
              <a:off x="204207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77B766-D882-4812-939A-3D6F8680EC6C}"/>
                </a:ext>
              </a:extLst>
            </p:cNvPr>
            <p:cNvSpPr/>
            <p:nvPr/>
          </p:nvSpPr>
          <p:spPr>
            <a:xfrm>
              <a:off x="277356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641B11-9F88-4358-B53A-062DD4F31D0F}"/>
              </a:ext>
            </a:extLst>
          </p:cNvPr>
          <p:cNvGrpSpPr/>
          <p:nvPr/>
        </p:nvGrpSpPr>
        <p:grpSpPr>
          <a:xfrm>
            <a:off x="3575281" y="2049059"/>
            <a:ext cx="2141833" cy="1399460"/>
            <a:chOff x="1322942" y="2209700"/>
            <a:chExt cx="2141833" cy="1399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CBE73-DFC9-4370-A027-0C613BF31793}"/>
                </a:ext>
              </a:extLst>
            </p:cNvPr>
            <p:cNvSpPr/>
            <p:nvPr/>
          </p:nvSpPr>
          <p:spPr>
            <a:xfrm>
              <a:off x="1322943" y="2209700"/>
              <a:ext cx="2141832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 lapin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E9777-1E20-4B50-B3C3-FE69F3BC03AF}"/>
                </a:ext>
              </a:extLst>
            </p:cNvPr>
            <p:cNvSpPr/>
            <p:nvPr/>
          </p:nvSpPr>
          <p:spPr>
            <a:xfrm>
              <a:off x="1322942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0EF5EB-DA33-425F-A1F3-90FC2C8224A2}"/>
                </a:ext>
              </a:extLst>
            </p:cNvPr>
            <p:cNvSpPr/>
            <p:nvPr/>
          </p:nvSpPr>
          <p:spPr>
            <a:xfrm>
              <a:off x="204207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566B84-716C-4070-A3A3-6EF6D7533BB2}"/>
                </a:ext>
              </a:extLst>
            </p:cNvPr>
            <p:cNvSpPr/>
            <p:nvPr/>
          </p:nvSpPr>
          <p:spPr>
            <a:xfrm>
              <a:off x="277356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D0D9766-0DC1-459B-87E1-13A07F00F6DB}"/>
              </a:ext>
            </a:extLst>
          </p:cNvPr>
          <p:cNvGrpSpPr/>
          <p:nvPr/>
        </p:nvGrpSpPr>
        <p:grpSpPr>
          <a:xfrm>
            <a:off x="5815264" y="2049059"/>
            <a:ext cx="2141833" cy="1399460"/>
            <a:chOff x="1322942" y="2209700"/>
            <a:chExt cx="2141833" cy="1399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00D922-F17C-486D-91CE-DDDF4BA2ED4D}"/>
                </a:ext>
              </a:extLst>
            </p:cNvPr>
            <p:cNvSpPr/>
            <p:nvPr/>
          </p:nvSpPr>
          <p:spPr>
            <a:xfrm>
              <a:off x="1322943" y="2209700"/>
              <a:ext cx="2141832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 lapin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E76606-94D4-4D57-8436-B275C1302737}"/>
                </a:ext>
              </a:extLst>
            </p:cNvPr>
            <p:cNvSpPr/>
            <p:nvPr/>
          </p:nvSpPr>
          <p:spPr>
            <a:xfrm>
              <a:off x="1322942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0D6762-E87A-4314-A233-A6D7794EC76B}"/>
                </a:ext>
              </a:extLst>
            </p:cNvPr>
            <p:cNvSpPr/>
            <p:nvPr/>
          </p:nvSpPr>
          <p:spPr>
            <a:xfrm>
              <a:off x="204207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7A5770-8FD6-4CD7-978B-76799999FCAC}"/>
                </a:ext>
              </a:extLst>
            </p:cNvPr>
            <p:cNvSpPr/>
            <p:nvPr/>
          </p:nvSpPr>
          <p:spPr>
            <a:xfrm>
              <a:off x="277356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45BE659-DBAB-48A9-8998-3B71D542FA2B}"/>
              </a:ext>
            </a:extLst>
          </p:cNvPr>
          <p:cNvGrpSpPr/>
          <p:nvPr/>
        </p:nvGrpSpPr>
        <p:grpSpPr>
          <a:xfrm>
            <a:off x="3679800" y="4274344"/>
            <a:ext cx="2148006" cy="1399460"/>
            <a:chOff x="1316768" y="2209700"/>
            <a:chExt cx="2148006" cy="1399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E7DFD1-ECA8-4553-9C7B-EE67646FC5F0}"/>
                </a:ext>
              </a:extLst>
            </p:cNvPr>
            <p:cNvSpPr/>
            <p:nvPr/>
          </p:nvSpPr>
          <p:spPr>
            <a:xfrm>
              <a:off x="1316768" y="2209700"/>
              <a:ext cx="2141832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 lapin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B29057-61BE-44A8-908B-A91C78B0BE00}"/>
                </a:ext>
              </a:extLst>
            </p:cNvPr>
            <p:cNvSpPr/>
            <p:nvPr/>
          </p:nvSpPr>
          <p:spPr>
            <a:xfrm>
              <a:off x="1316768" y="2841047"/>
              <a:ext cx="697384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DFD098-A946-44B6-86C9-B79E057A34C0}"/>
                </a:ext>
              </a:extLst>
            </p:cNvPr>
            <p:cNvSpPr/>
            <p:nvPr/>
          </p:nvSpPr>
          <p:spPr>
            <a:xfrm>
              <a:off x="204207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668141-1B2D-4818-9B56-26BDEB9F14EC}"/>
                </a:ext>
              </a:extLst>
            </p:cNvPr>
            <p:cNvSpPr/>
            <p:nvPr/>
          </p:nvSpPr>
          <p:spPr>
            <a:xfrm>
              <a:off x="277356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4D205EF-F975-4C11-AC1E-002E4D537565}"/>
              </a:ext>
            </a:extLst>
          </p:cNvPr>
          <p:cNvGrpSpPr/>
          <p:nvPr/>
        </p:nvGrpSpPr>
        <p:grpSpPr>
          <a:xfrm>
            <a:off x="1433448" y="4274344"/>
            <a:ext cx="2141833" cy="1399460"/>
            <a:chOff x="1322942" y="2209700"/>
            <a:chExt cx="2141833" cy="13994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3EEE368-1BF9-4F42-B501-656369BD721E}"/>
                </a:ext>
              </a:extLst>
            </p:cNvPr>
            <p:cNvSpPr/>
            <p:nvPr/>
          </p:nvSpPr>
          <p:spPr>
            <a:xfrm>
              <a:off x="1322943" y="2209700"/>
              <a:ext cx="2141832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 lapin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65D9C1-95EC-41D8-9D70-DD3ED360F094}"/>
                </a:ext>
              </a:extLst>
            </p:cNvPr>
            <p:cNvSpPr/>
            <p:nvPr/>
          </p:nvSpPr>
          <p:spPr>
            <a:xfrm>
              <a:off x="1322942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9C61F2-66FD-4425-B367-124A32DFEE30}"/>
                </a:ext>
              </a:extLst>
            </p:cNvPr>
            <p:cNvSpPr/>
            <p:nvPr/>
          </p:nvSpPr>
          <p:spPr>
            <a:xfrm>
              <a:off x="204207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58D1-4080-4361-9EAE-3CD197A139EC}"/>
                </a:ext>
              </a:extLst>
            </p:cNvPr>
            <p:cNvSpPr/>
            <p:nvPr/>
          </p:nvSpPr>
          <p:spPr>
            <a:xfrm>
              <a:off x="2773565" y="2841047"/>
              <a:ext cx="691209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 œuf</a:t>
              </a:r>
            </a:p>
          </p:txBody>
        </p:sp>
      </p:grp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F767552D-6E52-4335-962C-5910C27E6F73}"/>
              </a:ext>
            </a:extLst>
          </p:cNvPr>
          <p:cNvSpPr/>
          <p:nvPr/>
        </p:nvSpPr>
        <p:spPr>
          <a:xfrm rot="16200000">
            <a:off x="4534495" y="317688"/>
            <a:ext cx="346141" cy="65236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ccolade ouvrante 36">
            <a:extLst>
              <a:ext uri="{FF2B5EF4-FFF2-40B4-BE49-F238E27FC236}">
                <a16:creationId xmlns:a16="http://schemas.microsoft.com/office/drawing/2014/main" id="{4F54FE3D-CE61-46A3-8025-CF672686AF97}"/>
              </a:ext>
            </a:extLst>
          </p:cNvPr>
          <p:cNvSpPr/>
          <p:nvPr/>
        </p:nvSpPr>
        <p:spPr>
          <a:xfrm rot="16200000">
            <a:off x="3512895" y="3609205"/>
            <a:ext cx="300658" cy="44349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A22A3FD-FF2A-4FE2-8691-2A4D062C80C9}"/>
              </a:ext>
            </a:extLst>
          </p:cNvPr>
          <p:cNvSpPr txBox="1"/>
          <p:nvPr/>
        </p:nvSpPr>
        <p:spPr>
          <a:xfrm>
            <a:off x="4564791" y="3744201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578ED2E-0EE1-438B-AE00-8885D42D4D5D}"/>
              </a:ext>
            </a:extLst>
          </p:cNvPr>
          <p:cNvSpPr txBox="1"/>
          <p:nvPr/>
        </p:nvSpPr>
        <p:spPr>
          <a:xfrm>
            <a:off x="3517782" y="5977017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6818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2</a:t>
            </a:r>
            <a:br>
              <a:rPr lang="fr-FR"/>
            </a:br>
            <a:r>
              <a:rPr lang="fr-FR" b="1"/>
              <a:t>Le prix des fruits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413513"/>
          </a:xfrm>
        </p:spPr>
        <p:txBody>
          <a:bodyPr>
            <a:normAutofit fontScale="55000" lnSpcReduction="20000"/>
          </a:bodyPr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 sz="5100"/>
          </a:p>
          <a:p>
            <a:endParaRPr lang="fr-FR" sz="5100"/>
          </a:p>
          <a:p>
            <a:r>
              <a:rPr lang="fr-FR" sz="4400"/>
              <a:t>Prix de 9 kg de pommes</a:t>
            </a:r>
          </a:p>
          <a:p>
            <a:pPr marL="0" indent="0">
              <a:buNone/>
            </a:pPr>
            <a:r>
              <a:rPr lang="fr-FR"/>
              <a:t>								</a:t>
            </a:r>
            <a:r>
              <a:rPr lang="fr-FR" sz="3800"/>
              <a:t>3 x 3 = 9</a:t>
            </a:r>
          </a:p>
          <a:p>
            <a:pPr marL="0" indent="0">
              <a:buNone/>
            </a:pPr>
            <a:r>
              <a:rPr lang="fr-FR" sz="3800"/>
              <a:t>								10 x 3 = ?</a:t>
            </a:r>
            <a:endParaRPr lang="fr-FR" sz="3400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4400"/>
              <a:t>Prix de 4 kg d’abricots</a:t>
            </a:r>
          </a:p>
          <a:p>
            <a:pPr marL="0" indent="0">
              <a:buNone/>
            </a:pPr>
            <a:endParaRPr lang="fr-FR" sz="4400"/>
          </a:p>
          <a:p>
            <a:pPr marL="0" indent="0">
              <a:buNone/>
            </a:pPr>
            <a:r>
              <a:rPr lang="fr-FR"/>
              <a:t>					</a:t>
            </a:r>
            <a:r>
              <a:rPr lang="fr-FR" sz="4500"/>
              <a:t>2 x 2 = 4 </a:t>
            </a:r>
          </a:p>
          <a:p>
            <a:pPr marL="0" indent="0">
              <a:buNone/>
            </a:pPr>
            <a:r>
              <a:rPr lang="fr-FR" sz="4500"/>
              <a:t>					 6 x 2 = ?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186DC59-F7DC-4E76-801E-9464B87BA269}"/>
              </a:ext>
            </a:extLst>
          </p:cNvPr>
          <p:cNvGrpSpPr/>
          <p:nvPr/>
        </p:nvGrpSpPr>
        <p:grpSpPr>
          <a:xfrm>
            <a:off x="1247800" y="1715925"/>
            <a:ext cx="2283396" cy="1269006"/>
            <a:chOff x="1376003" y="2344186"/>
            <a:chExt cx="2283396" cy="12690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FE707C-D1C5-44AA-A2B1-2A61946F4226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4943F0-8FEF-44D4-8CD3-46FF6BC4F7DF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A3850D-37D6-479C-84C9-EFDFA4F1E877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A399E9-73FD-41B3-AE0A-550B7FF363EB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10 €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AF7F572-1BBC-41B5-8D88-684F38CB1876}"/>
              </a:ext>
            </a:extLst>
          </p:cNvPr>
          <p:cNvGrpSpPr/>
          <p:nvPr/>
        </p:nvGrpSpPr>
        <p:grpSpPr>
          <a:xfrm>
            <a:off x="4679152" y="1715925"/>
            <a:ext cx="1951553" cy="1269007"/>
            <a:chOff x="5013094" y="2344185"/>
            <a:chExt cx="1951553" cy="12690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F20E6B-75F0-4F2D-A159-19B9E9E40AAD}"/>
                </a:ext>
              </a:extLst>
            </p:cNvPr>
            <p:cNvSpPr/>
            <p:nvPr/>
          </p:nvSpPr>
          <p:spPr>
            <a:xfrm>
              <a:off x="5013094" y="2981845"/>
              <a:ext cx="1951553" cy="63134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FFD3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6 €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E32B5E-5EE0-4554-A94B-A02CF7089716}"/>
                </a:ext>
              </a:extLst>
            </p:cNvPr>
            <p:cNvSpPr/>
            <p:nvPr/>
          </p:nvSpPr>
          <p:spPr>
            <a:xfrm>
              <a:off x="5013094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1712E8-E24C-4B6C-B6C9-1DC2ED629F22}"/>
                </a:ext>
              </a:extLst>
            </p:cNvPr>
            <p:cNvSpPr/>
            <p:nvPr/>
          </p:nvSpPr>
          <p:spPr>
            <a:xfrm>
              <a:off x="5997071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2179862-A2C7-482D-8E7F-0119971200A4}"/>
              </a:ext>
            </a:extLst>
          </p:cNvPr>
          <p:cNvGrpSpPr/>
          <p:nvPr/>
        </p:nvGrpSpPr>
        <p:grpSpPr>
          <a:xfrm>
            <a:off x="1192819" y="3469546"/>
            <a:ext cx="2283396" cy="1269006"/>
            <a:chOff x="1376003" y="2344186"/>
            <a:chExt cx="2283396" cy="126900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1DAB09-4D4C-4B2F-AF51-38B166EED006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F51078-AA5A-444B-9E0A-A3D123B0B98A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6F3FEE-27C5-4CFD-A06F-A8CBEDBADF29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2BAF36-F7B0-4A80-866C-C3A51228A7E6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8DD88D-1ED4-400D-B49D-1BE24807FAE1}"/>
              </a:ext>
            </a:extLst>
          </p:cNvPr>
          <p:cNvGrpSpPr/>
          <p:nvPr/>
        </p:nvGrpSpPr>
        <p:grpSpPr>
          <a:xfrm>
            <a:off x="5869573" y="3474389"/>
            <a:ext cx="2283396" cy="1269006"/>
            <a:chOff x="1376003" y="2344186"/>
            <a:chExt cx="2283396" cy="126900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3E8CCA-2C3A-429A-A78B-77B517060E4B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5C8D2C-BAFA-4BC3-BE39-9D552F797808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C1B53C-3D1E-4072-A2E8-204502FB2915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2EAB65-A2B6-46DB-9E80-6ED4B0455700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1EBD3FC-AAA4-4E3A-B3B6-EBC21A2FDC22}"/>
              </a:ext>
            </a:extLst>
          </p:cNvPr>
          <p:cNvGrpSpPr/>
          <p:nvPr/>
        </p:nvGrpSpPr>
        <p:grpSpPr>
          <a:xfrm>
            <a:off x="3531196" y="3477545"/>
            <a:ext cx="2283396" cy="1269006"/>
            <a:chOff x="1376003" y="2344186"/>
            <a:chExt cx="2283396" cy="126900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C02D38-34FA-473C-9402-D744E9607C7D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E007AB-650F-438C-A2B8-01C8877C76D0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EFB047-29E5-435C-B9FB-FD2322C1AE04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31096D-3984-4D6E-A7A9-31EC9A5246C1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61BDC2C-768E-4E66-8783-CDBDFAF2EBAF}"/>
              </a:ext>
            </a:extLst>
          </p:cNvPr>
          <p:cNvGrpSpPr/>
          <p:nvPr/>
        </p:nvGrpSpPr>
        <p:grpSpPr>
          <a:xfrm>
            <a:off x="3231684" y="5435690"/>
            <a:ext cx="1951553" cy="1269007"/>
            <a:chOff x="5013094" y="2344185"/>
            <a:chExt cx="1951553" cy="126900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3ACE2F-E819-46EA-B208-7AF93968B8C7}"/>
                </a:ext>
              </a:extLst>
            </p:cNvPr>
            <p:cNvSpPr/>
            <p:nvPr/>
          </p:nvSpPr>
          <p:spPr>
            <a:xfrm>
              <a:off x="5013094" y="2981845"/>
              <a:ext cx="1951553" cy="63134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FFD3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6 €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CE7C42-FE05-498D-8608-7CA7E3A74514}"/>
                </a:ext>
              </a:extLst>
            </p:cNvPr>
            <p:cNvSpPr/>
            <p:nvPr/>
          </p:nvSpPr>
          <p:spPr>
            <a:xfrm>
              <a:off x="5013094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D4FAA8-BEC7-4CA9-9BD4-6E288305C86F}"/>
                </a:ext>
              </a:extLst>
            </p:cNvPr>
            <p:cNvSpPr/>
            <p:nvPr/>
          </p:nvSpPr>
          <p:spPr>
            <a:xfrm>
              <a:off x="5997071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417A382-B4B1-48C9-B2A6-A36EDF4F3A52}"/>
              </a:ext>
            </a:extLst>
          </p:cNvPr>
          <p:cNvGrpSpPr/>
          <p:nvPr/>
        </p:nvGrpSpPr>
        <p:grpSpPr>
          <a:xfrm>
            <a:off x="1216307" y="5435690"/>
            <a:ext cx="1951553" cy="1269007"/>
            <a:chOff x="5013094" y="2344185"/>
            <a:chExt cx="1951553" cy="126900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8B4D13E-C1A1-40D3-A7AB-59D05D85A32A}"/>
                </a:ext>
              </a:extLst>
            </p:cNvPr>
            <p:cNvSpPr/>
            <p:nvPr/>
          </p:nvSpPr>
          <p:spPr>
            <a:xfrm>
              <a:off x="5013094" y="2981845"/>
              <a:ext cx="1951553" cy="63134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FFD3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6 €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AFCD7B-8DB6-4F44-AFB2-71BF5C0FE850}"/>
                </a:ext>
              </a:extLst>
            </p:cNvPr>
            <p:cNvSpPr/>
            <p:nvPr/>
          </p:nvSpPr>
          <p:spPr>
            <a:xfrm>
              <a:off x="5013094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95D7162-80EB-463A-814C-E91507C64309}"/>
                </a:ext>
              </a:extLst>
            </p:cNvPr>
            <p:cNvSpPr/>
            <p:nvPr/>
          </p:nvSpPr>
          <p:spPr>
            <a:xfrm>
              <a:off x="5997071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</p:grp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90D7901E-9855-4FB5-AD2D-26F3F2D18DBE}"/>
              </a:ext>
            </a:extLst>
          </p:cNvPr>
          <p:cNvSpPr/>
          <p:nvPr/>
        </p:nvSpPr>
        <p:spPr>
          <a:xfrm rot="16200000">
            <a:off x="4544075" y="1436999"/>
            <a:ext cx="257638" cy="6960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9E2E2287-562A-4569-A930-6037EBB9BC73}"/>
              </a:ext>
            </a:extLst>
          </p:cNvPr>
          <p:cNvSpPr/>
          <p:nvPr/>
        </p:nvSpPr>
        <p:spPr>
          <a:xfrm rot="16200000">
            <a:off x="3137356" y="4783650"/>
            <a:ext cx="124835" cy="39669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6C07F25-D626-47A6-BC9D-08D3EF099815}"/>
              </a:ext>
            </a:extLst>
          </p:cNvPr>
          <p:cNvSpPr txBox="1"/>
          <p:nvPr/>
        </p:nvSpPr>
        <p:spPr>
          <a:xfrm>
            <a:off x="4535845" y="5014880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€ </a:t>
            </a:r>
          </a:p>
        </p:txBody>
      </p:sp>
    </p:spTree>
    <p:extLst>
      <p:ext uri="{BB962C8B-B14F-4D97-AF65-F5344CB8AC3E}">
        <p14:creationId xmlns:p14="http://schemas.microsoft.com/office/powerpoint/2010/main" val="303591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2</a:t>
            </a:r>
            <a:br>
              <a:rPr lang="fr-FR"/>
            </a:br>
            <a:r>
              <a:rPr lang="fr-FR" b="1"/>
              <a:t>Le prix des fruits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fr-FR" sz="2600"/>
              <a:t>Prix de 9 kg de pommes et 4 kg d’abricots</a:t>
            </a:r>
          </a:p>
          <a:p>
            <a:pPr marL="0" indent="0">
              <a:buNone/>
            </a:pPr>
            <a:endParaRPr lang="fr-FR" sz="2600"/>
          </a:p>
          <a:p>
            <a:endParaRPr lang="fr-FR" sz="4400"/>
          </a:p>
          <a:p>
            <a:pPr marL="0" indent="0">
              <a:buNone/>
            </a:pPr>
            <a:r>
              <a:rPr lang="fr-FR"/>
              <a:t>								</a:t>
            </a:r>
          </a:p>
          <a:p>
            <a:pPr marL="0" indent="0">
              <a:buNone/>
            </a:pPr>
            <a:r>
              <a:rPr lang="fr-FR" sz="2400"/>
              <a:t>				</a:t>
            </a:r>
          </a:p>
          <a:p>
            <a:pPr marL="0" indent="0">
              <a:buNone/>
            </a:pPr>
            <a:r>
              <a:rPr lang="fr-FR" sz="2400"/>
              <a:t>				30 				+ 		12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r>
              <a:rPr lang="fr-FR" sz="2400"/>
              <a:t>							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2179862-A2C7-482D-8E7F-0119971200A4}"/>
              </a:ext>
            </a:extLst>
          </p:cNvPr>
          <p:cNvGrpSpPr/>
          <p:nvPr/>
        </p:nvGrpSpPr>
        <p:grpSpPr>
          <a:xfrm>
            <a:off x="1216307" y="2186467"/>
            <a:ext cx="2283396" cy="1269006"/>
            <a:chOff x="1376003" y="2344186"/>
            <a:chExt cx="2283396" cy="126900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1DAB09-4D4C-4B2F-AF51-38B166EED006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F51078-AA5A-444B-9E0A-A3D123B0B98A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6F3FEE-27C5-4CFD-A06F-A8CBEDBADF29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2BAF36-F7B0-4A80-866C-C3A51228A7E6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8DD88D-1ED4-400D-B49D-1BE24807FAE1}"/>
              </a:ext>
            </a:extLst>
          </p:cNvPr>
          <p:cNvGrpSpPr/>
          <p:nvPr/>
        </p:nvGrpSpPr>
        <p:grpSpPr>
          <a:xfrm>
            <a:off x="5868705" y="2186467"/>
            <a:ext cx="2283396" cy="1269006"/>
            <a:chOff x="1376003" y="2344186"/>
            <a:chExt cx="2283396" cy="126900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3E8CCA-2C3A-429A-A78B-77B517060E4B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5C8D2C-BAFA-4BC3-BE39-9D552F797808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C1B53C-3D1E-4072-A2E8-204502FB2915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2EAB65-A2B6-46DB-9E80-6ED4B0455700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1EBD3FC-AAA4-4E3A-B3B6-EBC21A2FDC22}"/>
              </a:ext>
            </a:extLst>
          </p:cNvPr>
          <p:cNvGrpSpPr/>
          <p:nvPr/>
        </p:nvGrpSpPr>
        <p:grpSpPr>
          <a:xfrm>
            <a:off x="3542506" y="2186467"/>
            <a:ext cx="2283396" cy="1269006"/>
            <a:chOff x="1376003" y="2344186"/>
            <a:chExt cx="2283396" cy="126900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C02D38-34FA-473C-9402-D744E9607C7D}"/>
                </a:ext>
              </a:extLst>
            </p:cNvPr>
            <p:cNvSpPr/>
            <p:nvPr/>
          </p:nvSpPr>
          <p:spPr>
            <a:xfrm>
              <a:off x="1376003" y="2344187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E007AB-650F-438C-A2B8-01C8877C76D0}"/>
                </a:ext>
              </a:extLst>
            </p:cNvPr>
            <p:cNvSpPr/>
            <p:nvPr/>
          </p:nvSpPr>
          <p:spPr>
            <a:xfrm>
              <a:off x="2137135" y="2344186"/>
              <a:ext cx="761132" cy="6313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EFB047-29E5-435C-B9FB-FD2322C1AE04}"/>
                </a:ext>
              </a:extLst>
            </p:cNvPr>
            <p:cNvSpPr/>
            <p:nvPr/>
          </p:nvSpPr>
          <p:spPr>
            <a:xfrm>
              <a:off x="2898267" y="2344186"/>
              <a:ext cx="761132" cy="63450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de pomme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31096D-3984-4D6E-A7A9-31EC9A5246C1}"/>
                </a:ext>
              </a:extLst>
            </p:cNvPr>
            <p:cNvSpPr/>
            <p:nvPr/>
          </p:nvSpPr>
          <p:spPr>
            <a:xfrm>
              <a:off x="1376003" y="2981845"/>
              <a:ext cx="2283396" cy="6313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00B050"/>
                  </a:solidFill>
                </a:rPr>
                <a:t>10 €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61BDC2C-768E-4E66-8783-CDBDFAF2EBAF}"/>
              </a:ext>
            </a:extLst>
          </p:cNvPr>
          <p:cNvGrpSpPr/>
          <p:nvPr/>
        </p:nvGrpSpPr>
        <p:grpSpPr>
          <a:xfrm>
            <a:off x="10182888" y="2186466"/>
            <a:ext cx="1951553" cy="1269007"/>
            <a:chOff x="5013094" y="2344185"/>
            <a:chExt cx="1951553" cy="126900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3ACE2F-E819-46EA-B208-7AF93968B8C7}"/>
                </a:ext>
              </a:extLst>
            </p:cNvPr>
            <p:cNvSpPr/>
            <p:nvPr/>
          </p:nvSpPr>
          <p:spPr>
            <a:xfrm>
              <a:off x="5013094" y="2981845"/>
              <a:ext cx="1951553" cy="63134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FFD3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6 €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CE7C42-FE05-498D-8608-7CA7E3A74514}"/>
                </a:ext>
              </a:extLst>
            </p:cNvPr>
            <p:cNvSpPr/>
            <p:nvPr/>
          </p:nvSpPr>
          <p:spPr>
            <a:xfrm>
              <a:off x="5013094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D4FAA8-BEC7-4CA9-9BD4-6E288305C86F}"/>
                </a:ext>
              </a:extLst>
            </p:cNvPr>
            <p:cNvSpPr/>
            <p:nvPr/>
          </p:nvSpPr>
          <p:spPr>
            <a:xfrm>
              <a:off x="5997071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417A382-B4B1-48C9-B2A6-A36EDF4F3A52}"/>
              </a:ext>
            </a:extLst>
          </p:cNvPr>
          <p:cNvGrpSpPr/>
          <p:nvPr/>
        </p:nvGrpSpPr>
        <p:grpSpPr>
          <a:xfrm>
            <a:off x="8191993" y="2186466"/>
            <a:ext cx="1951553" cy="1269007"/>
            <a:chOff x="5013094" y="2344185"/>
            <a:chExt cx="1951553" cy="126900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8B4D13E-C1A1-40D3-A7AB-59D05D85A32A}"/>
                </a:ext>
              </a:extLst>
            </p:cNvPr>
            <p:cNvSpPr/>
            <p:nvPr/>
          </p:nvSpPr>
          <p:spPr>
            <a:xfrm>
              <a:off x="5013094" y="2981845"/>
              <a:ext cx="1951553" cy="63134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FFD3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6 €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AFCD7B-8DB6-4F44-AFB2-71BF5C0FE850}"/>
                </a:ext>
              </a:extLst>
            </p:cNvPr>
            <p:cNvSpPr/>
            <p:nvPr/>
          </p:nvSpPr>
          <p:spPr>
            <a:xfrm>
              <a:off x="5013094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95D7162-80EB-463A-814C-E91507C64309}"/>
                </a:ext>
              </a:extLst>
            </p:cNvPr>
            <p:cNvSpPr/>
            <p:nvPr/>
          </p:nvSpPr>
          <p:spPr>
            <a:xfrm>
              <a:off x="5997071" y="2344185"/>
              <a:ext cx="967576" cy="6313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1 kg d’abricots</a:t>
              </a:r>
            </a:p>
          </p:txBody>
        </p:sp>
      </p:grp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62E45540-5F5C-41A9-9936-FAB6617B652A}"/>
              </a:ext>
            </a:extLst>
          </p:cNvPr>
          <p:cNvSpPr/>
          <p:nvPr/>
        </p:nvSpPr>
        <p:spPr>
          <a:xfrm rot="16200000">
            <a:off x="4450490" y="510112"/>
            <a:ext cx="534924" cy="69480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B0E44CDC-209F-4D3A-A646-F7E637514331}"/>
              </a:ext>
            </a:extLst>
          </p:cNvPr>
          <p:cNvSpPr/>
          <p:nvPr/>
        </p:nvSpPr>
        <p:spPr>
          <a:xfrm rot="16200000">
            <a:off x="9895756" y="2012926"/>
            <a:ext cx="534924" cy="39424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213FF396-AD82-479B-87B1-7F49CCBAA7FA}"/>
              </a:ext>
            </a:extLst>
          </p:cNvPr>
          <p:cNvSpPr/>
          <p:nvPr/>
        </p:nvSpPr>
        <p:spPr>
          <a:xfrm rot="16200000">
            <a:off x="6373502" y="17739"/>
            <a:ext cx="631347" cy="108905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76D85A7-DF2F-466D-A25F-40320389166C}"/>
              </a:ext>
            </a:extLst>
          </p:cNvPr>
          <p:cNvSpPr txBox="1"/>
          <p:nvPr/>
        </p:nvSpPr>
        <p:spPr>
          <a:xfrm>
            <a:off x="6550325" y="5834102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€? </a:t>
            </a:r>
          </a:p>
        </p:txBody>
      </p:sp>
    </p:spTree>
    <p:extLst>
      <p:ext uri="{BB962C8B-B14F-4D97-AF65-F5344CB8AC3E}">
        <p14:creationId xmlns:p14="http://schemas.microsoft.com/office/powerpoint/2010/main" val="296079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3</a:t>
            </a:r>
            <a:br>
              <a:rPr lang="fr-FR"/>
            </a:br>
            <a:r>
              <a:rPr lang="fr-FR" b="1"/>
              <a:t>La pâte à crêpes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Pour 4 personnes</a:t>
            </a:r>
          </a:p>
          <a:p>
            <a:endParaRPr lang="fr-FR"/>
          </a:p>
          <a:p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514350" indent="-514350">
              <a:buFont typeface="+mj-lt"/>
              <a:buAutoNum type="alphaLcPeriod"/>
            </a:pPr>
            <a:r>
              <a:rPr lang="fr-FR"/>
              <a:t>Pour 8 personnes</a:t>
            </a:r>
          </a:p>
          <a:p>
            <a:pPr marL="0" indent="0">
              <a:buNone/>
            </a:pPr>
            <a:endParaRPr lang="fr-FR"/>
          </a:p>
          <a:p>
            <a:endParaRPr lang="fr-FR"/>
          </a:p>
          <a:p>
            <a:endParaRPr lang="fr-FR"/>
          </a:p>
          <a:p>
            <a:pPr marL="0" indent="0">
              <a:buNone/>
            </a:pPr>
            <a:r>
              <a:rPr lang="fr-FR"/>
              <a:t>	</a:t>
            </a:r>
          </a:p>
          <a:p>
            <a:pPr marL="0" indent="0">
              <a:buNone/>
            </a:pPr>
            <a:endParaRPr lang="fr-FR"/>
          </a:p>
          <a:p>
            <a:pPr marL="0" indent="269875" defTabSz="179388">
              <a:buNone/>
            </a:pPr>
            <a:r>
              <a:rPr lang="fr-FR"/>
              <a:t>	250 g + 250 g = ?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DA175D3-F72D-4830-A5C9-C07A8CBCF2A9}"/>
              </a:ext>
            </a:extLst>
          </p:cNvPr>
          <p:cNvGrpSpPr/>
          <p:nvPr/>
        </p:nvGrpSpPr>
        <p:grpSpPr>
          <a:xfrm>
            <a:off x="1235678" y="2317809"/>
            <a:ext cx="4540226" cy="1421060"/>
            <a:chOff x="1235678" y="2317809"/>
            <a:chExt cx="4540226" cy="1421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67A423-86C3-443C-ABE3-3541E657685D}"/>
                </a:ext>
              </a:extLst>
            </p:cNvPr>
            <p:cNvSpPr/>
            <p:nvPr/>
          </p:nvSpPr>
          <p:spPr>
            <a:xfrm>
              <a:off x="1235678" y="3107522"/>
              <a:ext cx="4526686" cy="6313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8134BE-CABB-4382-8B53-AD3036734943}"/>
                </a:ext>
              </a:extLst>
            </p:cNvPr>
            <p:cNvSpPr/>
            <p:nvPr/>
          </p:nvSpPr>
          <p:spPr>
            <a:xfrm>
              <a:off x="1235678" y="2317809"/>
              <a:ext cx="1124463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personne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1AC1E9-3B86-48B7-8856-C5740A70B0C1}"/>
                </a:ext>
              </a:extLst>
            </p:cNvPr>
            <p:cNvSpPr/>
            <p:nvPr/>
          </p:nvSpPr>
          <p:spPr>
            <a:xfrm>
              <a:off x="2379695" y="2317809"/>
              <a:ext cx="1124463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personne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E7239B-0A2B-4C70-A2AE-34657F5FCC3E}"/>
                </a:ext>
              </a:extLst>
            </p:cNvPr>
            <p:cNvSpPr/>
            <p:nvPr/>
          </p:nvSpPr>
          <p:spPr>
            <a:xfrm>
              <a:off x="4651441" y="2317809"/>
              <a:ext cx="1124463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personne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4FFACB-B2AB-41FC-BECE-CBE0E34CB1D8}"/>
                </a:ext>
              </a:extLst>
            </p:cNvPr>
            <p:cNvSpPr/>
            <p:nvPr/>
          </p:nvSpPr>
          <p:spPr>
            <a:xfrm>
              <a:off x="3512561" y="2317809"/>
              <a:ext cx="1124463" cy="7681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1 personne </a:t>
              </a:r>
            </a:p>
          </p:txBody>
        </p:sp>
      </p:grp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4823548E-9A21-494F-BF56-7CA58D83A5C5}"/>
              </a:ext>
            </a:extLst>
          </p:cNvPr>
          <p:cNvSpPr/>
          <p:nvPr/>
        </p:nvSpPr>
        <p:spPr>
          <a:xfrm rot="16200000" flipH="1">
            <a:off x="5636260" y="1426819"/>
            <a:ext cx="363207" cy="90863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A701292-16CD-4688-BE75-2591CAF28F36}"/>
              </a:ext>
            </a:extLst>
          </p:cNvPr>
          <p:cNvSpPr txBox="1"/>
          <p:nvPr/>
        </p:nvSpPr>
        <p:spPr>
          <a:xfrm>
            <a:off x="5691740" y="6127723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g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451703B-6819-4617-8D72-D9048F284696}"/>
              </a:ext>
            </a:extLst>
          </p:cNvPr>
          <p:cNvGrpSpPr/>
          <p:nvPr/>
        </p:nvGrpSpPr>
        <p:grpSpPr>
          <a:xfrm>
            <a:off x="1260243" y="4345720"/>
            <a:ext cx="9084307" cy="1421060"/>
            <a:chOff x="1260243" y="4468381"/>
            <a:chExt cx="9084307" cy="1421060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5C8F9FE8-B213-4530-AE48-14385D185CF0}"/>
                </a:ext>
              </a:extLst>
            </p:cNvPr>
            <p:cNvGrpSpPr/>
            <p:nvPr/>
          </p:nvGrpSpPr>
          <p:grpSpPr>
            <a:xfrm>
              <a:off x="1260243" y="4468381"/>
              <a:ext cx="4526686" cy="1421060"/>
              <a:chOff x="1235678" y="2317809"/>
              <a:chExt cx="4526686" cy="142106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94502B1-3DBC-4F1F-B16D-FE9CA99A898A}"/>
                  </a:ext>
                </a:extLst>
              </p:cNvPr>
              <p:cNvSpPr/>
              <p:nvPr/>
            </p:nvSpPr>
            <p:spPr>
              <a:xfrm>
                <a:off x="1235678" y="3107522"/>
                <a:ext cx="4526686" cy="6313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250 g de farine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441D3E4-876C-4322-B808-D9FC36A167DF}"/>
                  </a:ext>
                </a:extLst>
              </p:cNvPr>
              <p:cNvSpPr/>
              <p:nvPr/>
            </p:nvSpPr>
            <p:spPr>
              <a:xfrm>
                <a:off x="1235678" y="2317809"/>
                <a:ext cx="4526686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4 personnes </a:t>
                </a:r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865D6F01-CC5D-425C-A69A-C89DA088DCA7}"/>
                </a:ext>
              </a:extLst>
            </p:cNvPr>
            <p:cNvGrpSpPr/>
            <p:nvPr/>
          </p:nvGrpSpPr>
          <p:grpSpPr>
            <a:xfrm>
              <a:off x="5817864" y="4468381"/>
              <a:ext cx="4526686" cy="1421060"/>
              <a:chOff x="1235678" y="2317809"/>
              <a:chExt cx="4526686" cy="142106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3E430A9-CC2E-44C4-9CB4-1547F64E7DB7}"/>
                  </a:ext>
                </a:extLst>
              </p:cNvPr>
              <p:cNvSpPr/>
              <p:nvPr/>
            </p:nvSpPr>
            <p:spPr>
              <a:xfrm>
                <a:off x="1235678" y="3107522"/>
                <a:ext cx="4526686" cy="6313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250 g de farine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20ABE73-7F01-4CE8-A119-79F306D5AA4B}"/>
                  </a:ext>
                </a:extLst>
              </p:cNvPr>
              <p:cNvSpPr/>
              <p:nvPr/>
            </p:nvSpPr>
            <p:spPr>
              <a:xfrm>
                <a:off x="1235678" y="2317809"/>
                <a:ext cx="4525770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4 personnes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1578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3"/>
            <a:ext cx="10515600" cy="1325563"/>
          </a:xfrm>
        </p:spPr>
        <p:txBody>
          <a:bodyPr/>
          <a:lstStyle/>
          <a:p>
            <a:r>
              <a:rPr lang="fr-FR"/>
              <a:t>Jour 2: niveau 3</a:t>
            </a:r>
            <a:br>
              <a:rPr lang="fr-FR"/>
            </a:br>
            <a:r>
              <a:rPr lang="fr-FR" b="1"/>
              <a:t>La pâte à crêpes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777"/>
            <a:ext cx="10515600" cy="569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/>
              <a:t>b. Pour 14 personnes</a:t>
            </a:r>
          </a:p>
          <a:p>
            <a:pPr lvl="8" indent="1319213"/>
            <a:endParaRPr lang="fr-FR" sz="2400"/>
          </a:p>
          <a:p>
            <a:pPr lvl="8" indent="1319213"/>
            <a:r>
              <a:rPr lang="fr-FR" sz="2400"/>
              <a:t>Pour 2 personnes</a:t>
            </a:r>
          </a:p>
          <a:p>
            <a:pPr lvl="8" indent="1319213"/>
            <a:r>
              <a:rPr lang="fr-FR" sz="2400"/>
              <a:t>250 g : 2 = 125 g</a:t>
            </a:r>
          </a:p>
          <a:p>
            <a:endParaRPr lang="fr-FR" sz="2400"/>
          </a:p>
          <a:p>
            <a:endParaRPr lang="fr-FR"/>
          </a:p>
          <a:p>
            <a:pPr marL="0" indent="0">
              <a:buNone/>
            </a:pPr>
            <a:r>
              <a:rPr lang="fr-FR"/>
              <a:t>					</a:t>
            </a:r>
          </a:p>
          <a:p>
            <a:pPr marL="0" indent="0">
              <a:buNone/>
            </a:pPr>
            <a:endParaRPr lang="fr-FR"/>
          </a:p>
          <a:p>
            <a:endParaRPr lang="fr-FR" b="1"/>
          </a:p>
          <a:p>
            <a:pPr marL="0" indent="0">
              <a:buNone/>
            </a:pPr>
            <a:r>
              <a:rPr lang="fr-FR"/>
              <a:t>Personnes : 4 + 4 + 4 + 2 = 14 </a:t>
            </a:r>
          </a:p>
          <a:p>
            <a:pPr marL="0" indent="0">
              <a:buNone/>
            </a:pPr>
            <a:r>
              <a:rPr lang="fr-FR"/>
              <a:t>Farine : 250 g + 250 g + 250 g + 125 g = ?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C44F50B-94C2-4372-96AC-4AEECA100B23}"/>
              </a:ext>
            </a:extLst>
          </p:cNvPr>
          <p:cNvGrpSpPr/>
          <p:nvPr/>
        </p:nvGrpSpPr>
        <p:grpSpPr>
          <a:xfrm>
            <a:off x="1187858" y="1953612"/>
            <a:ext cx="4526686" cy="1411844"/>
            <a:chOff x="1235678" y="4438212"/>
            <a:chExt cx="4526686" cy="1411844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A7CF948A-39E2-40AF-93AE-B865604AD6A7}"/>
                </a:ext>
              </a:extLst>
            </p:cNvPr>
            <p:cNvGrpSpPr/>
            <p:nvPr/>
          </p:nvGrpSpPr>
          <p:grpSpPr>
            <a:xfrm>
              <a:off x="1235678" y="4438212"/>
              <a:ext cx="4526686" cy="1411844"/>
              <a:chOff x="1235678" y="2407405"/>
              <a:chExt cx="4526686" cy="1411844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C4896F2-ADD4-48B1-B99F-EFBE90B88979}"/>
                  </a:ext>
                </a:extLst>
              </p:cNvPr>
              <p:cNvSpPr/>
              <p:nvPr/>
            </p:nvSpPr>
            <p:spPr>
              <a:xfrm>
                <a:off x="1235678" y="2407405"/>
                <a:ext cx="4526686" cy="6313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250 g de farine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4C6D70E-2FF6-4DF7-854A-8F93D65D5598}"/>
                  </a:ext>
                </a:extLst>
              </p:cNvPr>
              <p:cNvSpPr/>
              <p:nvPr/>
            </p:nvSpPr>
            <p:spPr>
              <a:xfrm>
                <a:off x="1235678" y="3051136"/>
                <a:ext cx="1124463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1 personne 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BB0E0DD-1335-415F-B91E-8AD827EEB00D}"/>
                  </a:ext>
                </a:extLst>
              </p:cNvPr>
              <p:cNvSpPr/>
              <p:nvPr/>
            </p:nvSpPr>
            <p:spPr>
              <a:xfrm>
                <a:off x="2360141" y="3038752"/>
                <a:ext cx="1124463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1 personne </a:t>
                </a:r>
              </a:p>
            </p:txBody>
          </p: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D092CBCB-187E-46B5-9EB2-5C0A2CFEA044}"/>
                </a:ext>
              </a:extLst>
            </p:cNvPr>
            <p:cNvGrpSpPr/>
            <p:nvPr/>
          </p:nvGrpSpPr>
          <p:grpSpPr>
            <a:xfrm>
              <a:off x="3493872" y="5069558"/>
              <a:ext cx="2263343" cy="768113"/>
              <a:chOff x="3499021" y="3051136"/>
              <a:chExt cx="2263343" cy="768113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04498B4-42ED-4FC8-9F41-6EE7ED94D570}"/>
                  </a:ext>
                </a:extLst>
              </p:cNvPr>
              <p:cNvSpPr/>
              <p:nvPr/>
            </p:nvSpPr>
            <p:spPr>
              <a:xfrm>
                <a:off x="4637901" y="3051136"/>
                <a:ext cx="1124463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1 personne 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608A7D2-763A-4A8D-917A-F0B3F56A6C63}"/>
                  </a:ext>
                </a:extLst>
              </p:cNvPr>
              <p:cNvSpPr/>
              <p:nvPr/>
            </p:nvSpPr>
            <p:spPr>
              <a:xfrm>
                <a:off x="3499021" y="3051136"/>
                <a:ext cx="1124463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1 personne </a:t>
                </a:r>
              </a:p>
            </p:txBody>
          </p:sp>
        </p:grp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03BE0D2-3151-4B9F-BFE1-141C35D7C301}"/>
              </a:ext>
            </a:extLst>
          </p:cNvPr>
          <p:cNvCxnSpPr>
            <a:cxnSpLocks/>
          </p:cNvCxnSpPr>
          <p:nvPr/>
        </p:nvCxnSpPr>
        <p:spPr>
          <a:xfrm flipH="1">
            <a:off x="3451485" y="1829219"/>
            <a:ext cx="3797" cy="1675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7CFDA83E-6A86-4DE5-9575-EC582DD8A54D}"/>
              </a:ext>
            </a:extLst>
          </p:cNvPr>
          <p:cNvSpPr/>
          <p:nvPr/>
        </p:nvSpPr>
        <p:spPr>
          <a:xfrm rot="16200000">
            <a:off x="2186646" y="2425788"/>
            <a:ext cx="272304" cy="22279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Accolade ouvrante 135">
            <a:extLst>
              <a:ext uri="{FF2B5EF4-FFF2-40B4-BE49-F238E27FC236}">
                <a16:creationId xmlns:a16="http://schemas.microsoft.com/office/drawing/2014/main" id="{3F07C220-DD3C-4B46-B584-F40D58B3DE9B}"/>
              </a:ext>
            </a:extLst>
          </p:cNvPr>
          <p:cNvSpPr/>
          <p:nvPr/>
        </p:nvSpPr>
        <p:spPr>
          <a:xfrm rot="16200000">
            <a:off x="4459257" y="2436555"/>
            <a:ext cx="272304" cy="22279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40E6FCBC-BA34-4270-BF7E-809F36D689B8}"/>
              </a:ext>
            </a:extLst>
          </p:cNvPr>
          <p:cNvSpPr/>
          <p:nvPr/>
        </p:nvSpPr>
        <p:spPr>
          <a:xfrm rot="5400000" flipH="1">
            <a:off x="5721746" y="-381363"/>
            <a:ext cx="536641" cy="117114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63C2431B-3E6C-44A9-B400-2280FBC6E042}"/>
              </a:ext>
            </a:extLst>
          </p:cNvPr>
          <p:cNvSpPr txBox="1"/>
          <p:nvPr/>
        </p:nvSpPr>
        <p:spPr>
          <a:xfrm>
            <a:off x="4380250" y="3707974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AFDC39E3-FDA3-4B20-8191-54E2A064B44C}"/>
              </a:ext>
            </a:extLst>
          </p:cNvPr>
          <p:cNvSpPr txBox="1"/>
          <p:nvPr/>
        </p:nvSpPr>
        <p:spPr>
          <a:xfrm>
            <a:off x="2167411" y="3708619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0A5A21E-2C22-4389-9657-B43DD97AE990}"/>
              </a:ext>
            </a:extLst>
          </p:cNvPr>
          <p:cNvSpPr txBox="1"/>
          <p:nvPr/>
        </p:nvSpPr>
        <p:spPr>
          <a:xfrm>
            <a:off x="5782452" y="5673670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F215AC1-ADC0-4822-A513-486ED764E7E8}"/>
              </a:ext>
            </a:extLst>
          </p:cNvPr>
          <p:cNvGrpSpPr/>
          <p:nvPr/>
        </p:nvGrpSpPr>
        <p:grpSpPr>
          <a:xfrm>
            <a:off x="89587" y="4126925"/>
            <a:ext cx="11739603" cy="1211996"/>
            <a:chOff x="89587" y="4314493"/>
            <a:chExt cx="11739603" cy="1211996"/>
          </a:xfrm>
        </p:grpSpPr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1B2D0E16-B88B-4345-8063-6FE52A9B542E}"/>
                </a:ext>
              </a:extLst>
            </p:cNvPr>
            <p:cNvGrpSpPr/>
            <p:nvPr/>
          </p:nvGrpSpPr>
          <p:grpSpPr>
            <a:xfrm>
              <a:off x="89587" y="4317496"/>
              <a:ext cx="3344163" cy="1200058"/>
              <a:chOff x="1235677" y="2407405"/>
              <a:chExt cx="4539348" cy="1411844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D27BF81-E133-4DCC-8B9E-AD1D3ABE9A17}"/>
                  </a:ext>
                </a:extLst>
              </p:cNvPr>
              <p:cNvSpPr/>
              <p:nvPr/>
            </p:nvSpPr>
            <p:spPr>
              <a:xfrm>
                <a:off x="1235678" y="2407405"/>
                <a:ext cx="4526686" cy="6313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250 g de farine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A396C4D-C342-4B33-9DE8-FD367BE96BA0}"/>
                  </a:ext>
                </a:extLst>
              </p:cNvPr>
              <p:cNvSpPr/>
              <p:nvPr/>
            </p:nvSpPr>
            <p:spPr>
              <a:xfrm>
                <a:off x="1235677" y="3051136"/>
                <a:ext cx="4539348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4 personnes </a:t>
                </a: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8DBAB10-8E7A-4ADD-93B2-B85DB4F308A4}"/>
                </a:ext>
              </a:extLst>
            </p:cNvPr>
            <p:cNvSpPr/>
            <p:nvPr/>
          </p:nvSpPr>
          <p:spPr>
            <a:xfrm>
              <a:off x="3451201" y="4314494"/>
              <a:ext cx="3334835" cy="53664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97A6B27-A1C2-4D5D-897C-C0BB1C8EBF66}"/>
                </a:ext>
              </a:extLst>
            </p:cNvPr>
            <p:cNvSpPr/>
            <p:nvPr/>
          </p:nvSpPr>
          <p:spPr>
            <a:xfrm>
              <a:off x="6810183" y="4317219"/>
              <a:ext cx="3334835" cy="53664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250 g de farine</a:t>
              </a:r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09DB3308-FC7E-485C-8A07-96220D750B2F}"/>
                </a:ext>
              </a:extLst>
            </p:cNvPr>
            <p:cNvGrpSpPr/>
            <p:nvPr/>
          </p:nvGrpSpPr>
          <p:grpSpPr>
            <a:xfrm>
              <a:off x="10153842" y="4314493"/>
              <a:ext cx="1675348" cy="1200058"/>
              <a:chOff x="1187940" y="2407405"/>
              <a:chExt cx="2274108" cy="1411844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E68A9C7-36E4-4CD1-92CE-C868959CABEB}"/>
                  </a:ext>
                </a:extLst>
              </p:cNvPr>
              <p:cNvSpPr/>
              <p:nvPr/>
            </p:nvSpPr>
            <p:spPr>
              <a:xfrm>
                <a:off x="1203854" y="2407405"/>
                <a:ext cx="2258194" cy="6313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125 g de farine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57AD8DB-7F79-4134-AC2B-3CCE0AE945F3}"/>
                  </a:ext>
                </a:extLst>
              </p:cNvPr>
              <p:cNvSpPr/>
              <p:nvPr/>
            </p:nvSpPr>
            <p:spPr>
              <a:xfrm>
                <a:off x="1187940" y="3051136"/>
                <a:ext cx="2248925" cy="7681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</a:rPr>
                  <a:t>2 personnes 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D7123CB-9C92-4D5F-897C-56910334C387}"/>
                </a:ext>
              </a:extLst>
            </p:cNvPr>
            <p:cNvSpPr/>
            <p:nvPr/>
          </p:nvSpPr>
          <p:spPr>
            <a:xfrm>
              <a:off x="6786036" y="4872332"/>
              <a:ext cx="3344163" cy="6528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4 personnes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54B7001-1D8D-45E0-A976-B74A28F9E2FC}"/>
                </a:ext>
              </a:extLst>
            </p:cNvPr>
            <p:cNvSpPr/>
            <p:nvPr/>
          </p:nvSpPr>
          <p:spPr>
            <a:xfrm>
              <a:off x="3442949" y="4873598"/>
              <a:ext cx="3344163" cy="6528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4 personnes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39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 : niveau GS</a:t>
            </a:r>
            <a:br>
              <a:rPr lang="fr-FR"/>
            </a:br>
            <a:r>
              <a:rPr lang="fr-FR" b="1"/>
              <a:t>La tempête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82639" y="1924334"/>
            <a:ext cx="4776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Étape 1 : comprendre le problème avec différents niveaux d’abstraction.</a:t>
            </a:r>
          </a:p>
          <a:p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/>
              <a:t>Déterminer les informations contenues dans l’énoncée : 1 clam cache 3 crabes.</a:t>
            </a:r>
          </a:p>
          <a:p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/>
              <a:t>Identifier ce qui doit être recherché : </a:t>
            </a:r>
          </a:p>
          <a:p>
            <a:r>
              <a:rPr lang="fr-FR"/>
              <a:t>Combien de crabes sont cachés sous 2 clams?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2" r="381" b="24063"/>
          <a:stretch/>
        </p:blipFill>
        <p:spPr>
          <a:xfrm>
            <a:off x="6005015" y="1593633"/>
            <a:ext cx="5348785" cy="23720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 b="5987"/>
          <a:stretch/>
        </p:blipFill>
        <p:spPr>
          <a:xfrm>
            <a:off x="1138803" y="4585816"/>
            <a:ext cx="3363467" cy="21152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7297" r="3965" b="26186"/>
          <a:stretch/>
        </p:blipFill>
        <p:spPr>
          <a:xfrm>
            <a:off x="6237027" y="4649434"/>
            <a:ext cx="4517409" cy="20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57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3</a:t>
            </a:r>
            <a:br>
              <a:rPr lang="fr-FR"/>
            </a:br>
            <a:r>
              <a:rPr lang="fr-FR" b="1"/>
              <a:t>La pâte à crêpes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514350" indent="-514350">
              <a:buFont typeface="+mj-lt"/>
              <a:buAutoNum type="alphaLcPeriod" startAt="5"/>
            </a:pPr>
            <a:r>
              <a:rPr lang="fr-FR"/>
              <a:t>Avec 2kg 250g de farine</a:t>
            </a:r>
          </a:p>
          <a:p>
            <a:endParaRPr lang="fr-FR"/>
          </a:p>
          <a:p>
            <a:pPr marL="0" indent="0">
              <a:buNone/>
            </a:pPr>
            <a:r>
              <a:rPr lang="fr-FR"/>
              <a:t>					</a:t>
            </a:r>
          </a:p>
          <a:p>
            <a:pPr marL="0" indent="0">
              <a:buNone/>
            </a:pPr>
            <a:endParaRPr lang="fr-FR"/>
          </a:p>
          <a:p>
            <a:pPr marL="0" indent="539750">
              <a:buNone/>
            </a:pPr>
            <a:endParaRPr lang="fr-FR" sz="2400"/>
          </a:p>
          <a:p>
            <a:pPr marL="0" indent="539750">
              <a:buNone/>
            </a:pPr>
            <a:r>
              <a:rPr lang="fr-FR" sz="2400"/>
              <a:t>250g x 9 = 2kg 250g </a:t>
            </a:r>
            <a:r>
              <a:rPr lang="fr-FR" sz="2400">
                <a:sym typeface="Wingdings" panose="05000000000000000000" pitchFamily="2" charset="2"/>
              </a:rPr>
              <a:t> 4 x 9 = ?</a:t>
            </a:r>
            <a:r>
              <a:rPr lang="fr-FR" sz="2400"/>
              <a:t> </a:t>
            </a:r>
          </a:p>
          <a:p>
            <a:endParaRPr lang="fr-FR" sz="2400"/>
          </a:p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D89980-DFEF-479F-8D5D-DE7B453D96CB}"/>
              </a:ext>
            </a:extLst>
          </p:cNvPr>
          <p:cNvGrpSpPr/>
          <p:nvPr/>
        </p:nvGrpSpPr>
        <p:grpSpPr>
          <a:xfrm>
            <a:off x="1356707" y="2602522"/>
            <a:ext cx="1327876" cy="664807"/>
            <a:chOff x="1309816" y="2965938"/>
            <a:chExt cx="1820246" cy="8406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67A423-86C3-443C-ABE3-3541E657685D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8134BE-CABB-4382-8B53-AD3036734943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CF65CEF-A213-41C3-A66D-5FD67A3A67CE}"/>
              </a:ext>
            </a:extLst>
          </p:cNvPr>
          <p:cNvGrpSpPr/>
          <p:nvPr/>
        </p:nvGrpSpPr>
        <p:grpSpPr>
          <a:xfrm>
            <a:off x="2696306" y="2602522"/>
            <a:ext cx="1327876" cy="664807"/>
            <a:chOff x="1309816" y="2965938"/>
            <a:chExt cx="1820246" cy="8406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685406-668C-4A2B-858F-2A7737CA5437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19819C-281A-416B-AC71-941EC6B617D9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996C438-4A93-4B0A-B14F-ABDE3FB89D6A}"/>
              </a:ext>
            </a:extLst>
          </p:cNvPr>
          <p:cNvGrpSpPr/>
          <p:nvPr/>
        </p:nvGrpSpPr>
        <p:grpSpPr>
          <a:xfrm>
            <a:off x="23446" y="2602522"/>
            <a:ext cx="1327876" cy="664807"/>
            <a:chOff x="1309816" y="2965938"/>
            <a:chExt cx="1820246" cy="8406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6FDB21-92A3-4B59-849C-3D97B1845B55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33799E-BADC-4C2E-82A9-8A44ABE48C9E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E0CC6B5-B371-4E37-96F2-650FE7C385C7}"/>
              </a:ext>
            </a:extLst>
          </p:cNvPr>
          <p:cNvGrpSpPr/>
          <p:nvPr/>
        </p:nvGrpSpPr>
        <p:grpSpPr>
          <a:xfrm>
            <a:off x="4029567" y="2602522"/>
            <a:ext cx="1327876" cy="664807"/>
            <a:chOff x="1309816" y="2965938"/>
            <a:chExt cx="1820246" cy="8406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482AF-2176-4119-8973-0FFBBF459879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4BCA4-B521-4EC2-B3FE-523769768C09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97231EC-0A6A-4BD1-ABEC-81C3DB5B8C5E}"/>
              </a:ext>
            </a:extLst>
          </p:cNvPr>
          <p:cNvGrpSpPr/>
          <p:nvPr/>
        </p:nvGrpSpPr>
        <p:grpSpPr>
          <a:xfrm>
            <a:off x="5369166" y="2602522"/>
            <a:ext cx="1327876" cy="664807"/>
            <a:chOff x="1309816" y="2965938"/>
            <a:chExt cx="1820246" cy="84065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28188E-BBA4-460E-A162-5FDC7D715448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DF6B75-101D-446A-A5CF-C0C7CDA8AA9E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491D70A-2F44-4BB0-A55E-3BD0DDC82A35}"/>
              </a:ext>
            </a:extLst>
          </p:cNvPr>
          <p:cNvGrpSpPr/>
          <p:nvPr/>
        </p:nvGrpSpPr>
        <p:grpSpPr>
          <a:xfrm>
            <a:off x="6708765" y="2602522"/>
            <a:ext cx="1327876" cy="664807"/>
            <a:chOff x="1309816" y="2965938"/>
            <a:chExt cx="1820246" cy="8406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FDFFA30-8510-4A6A-8D6D-E47EA1362BF0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5DC24BD-46F4-4594-B8BA-01C382125D35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E9D0E5F-EEA8-42F3-AAE6-36C8462012CA}"/>
              </a:ext>
            </a:extLst>
          </p:cNvPr>
          <p:cNvGrpSpPr/>
          <p:nvPr/>
        </p:nvGrpSpPr>
        <p:grpSpPr>
          <a:xfrm>
            <a:off x="8048364" y="2602522"/>
            <a:ext cx="1327876" cy="664807"/>
            <a:chOff x="1309816" y="2965938"/>
            <a:chExt cx="1820246" cy="84065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DC8E6A-FEB4-4249-8496-8D395C133A62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0383CB-913B-4461-A012-4B5DFCD4EF53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8D77BC9-60C3-4435-82A5-FAD415779C6A}"/>
              </a:ext>
            </a:extLst>
          </p:cNvPr>
          <p:cNvGrpSpPr/>
          <p:nvPr/>
        </p:nvGrpSpPr>
        <p:grpSpPr>
          <a:xfrm>
            <a:off x="9387963" y="2602522"/>
            <a:ext cx="1327876" cy="664807"/>
            <a:chOff x="1309816" y="2965938"/>
            <a:chExt cx="1820246" cy="84065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883450-BEA9-4FD2-AD82-F32827ABDE22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C1838C-46C1-40CA-9C40-2BA259D5309D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9552F8A-650C-407D-8F4B-49529B3EBF34}"/>
              </a:ext>
            </a:extLst>
          </p:cNvPr>
          <p:cNvGrpSpPr/>
          <p:nvPr/>
        </p:nvGrpSpPr>
        <p:grpSpPr>
          <a:xfrm>
            <a:off x="10704277" y="2602522"/>
            <a:ext cx="1327876" cy="664807"/>
            <a:chOff x="1309816" y="2965938"/>
            <a:chExt cx="1820246" cy="84065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4B4AE37-A7D7-495E-A29C-EB17C2431363}"/>
                </a:ext>
              </a:extLst>
            </p:cNvPr>
            <p:cNvSpPr/>
            <p:nvPr/>
          </p:nvSpPr>
          <p:spPr>
            <a:xfrm>
              <a:off x="1309816" y="2965938"/>
              <a:ext cx="1820246" cy="3758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250 g de farine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EB1181E-EB9C-4C51-9947-80C4407427A4}"/>
                </a:ext>
              </a:extLst>
            </p:cNvPr>
            <p:cNvSpPr/>
            <p:nvPr/>
          </p:nvSpPr>
          <p:spPr>
            <a:xfrm>
              <a:off x="1309816" y="3349299"/>
              <a:ext cx="1820246" cy="4572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 personnes </a:t>
              </a:r>
            </a:p>
          </p:txBody>
        </p:sp>
      </p:grp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EE739227-6CA1-4923-8DDA-40924E1A6402}"/>
              </a:ext>
            </a:extLst>
          </p:cNvPr>
          <p:cNvSpPr/>
          <p:nvPr/>
        </p:nvSpPr>
        <p:spPr>
          <a:xfrm rot="16200000">
            <a:off x="5852286" y="-2529352"/>
            <a:ext cx="361636" cy="120087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4E1CDE9-4B1C-4E03-A9A7-A4B76BB60C5F}"/>
              </a:ext>
            </a:extLst>
          </p:cNvPr>
          <p:cNvSpPr txBox="1"/>
          <p:nvPr/>
        </p:nvSpPr>
        <p:spPr>
          <a:xfrm>
            <a:off x="5501098" y="3606090"/>
            <a:ext cx="156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personnes </a:t>
            </a:r>
          </a:p>
        </p:txBody>
      </p:sp>
    </p:spTree>
    <p:extLst>
      <p:ext uri="{BB962C8B-B14F-4D97-AF65-F5344CB8AC3E}">
        <p14:creationId xmlns:p14="http://schemas.microsoft.com/office/powerpoint/2010/main" val="149109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2: niveau 4       </a:t>
            </a:r>
            <a:br>
              <a:rPr lang="fr-FR"/>
            </a:br>
            <a:r>
              <a:rPr lang="fr-FR" b="1"/>
              <a:t>Le foin pour les vaches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3738EE3-47E1-48A3-BC0A-5F5D722E7DD6}"/>
              </a:ext>
            </a:extLst>
          </p:cNvPr>
          <p:cNvGrpSpPr/>
          <p:nvPr/>
        </p:nvGrpSpPr>
        <p:grpSpPr>
          <a:xfrm>
            <a:off x="1288614" y="3983658"/>
            <a:ext cx="2967133" cy="2369308"/>
            <a:chOff x="1268949" y="3167581"/>
            <a:chExt cx="2967133" cy="2369308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F8F79492-7233-4B6B-9B91-4FEFDB35C0F7}"/>
                </a:ext>
              </a:extLst>
            </p:cNvPr>
            <p:cNvGrpSpPr/>
            <p:nvPr/>
          </p:nvGrpSpPr>
          <p:grpSpPr>
            <a:xfrm>
              <a:off x="1268949" y="3434114"/>
              <a:ext cx="2967133" cy="1920757"/>
              <a:chOff x="1268949" y="1872639"/>
              <a:chExt cx="2967133" cy="1920757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409CC287-5839-4F89-8C7B-3705DDA780FC}"/>
                  </a:ext>
                </a:extLst>
              </p:cNvPr>
              <p:cNvGrpSpPr/>
              <p:nvPr/>
            </p:nvGrpSpPr>
            <p:grpSpPr>
              <a:xfrm>
                <a:off x="1268949" y="1872639"/>
                <a:ext cx="2967133" cy="1273564"/>
                <a:chOff x="838200" y="2321618"/>
                <a:chExt cx="3055690" cy="1276141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A36A956-E86B-47F5-84A9-FD77D1B17924}"/>
                    </a:ext>
                  </a:extLst>
                </p:cNvPr>
                <p:cNvSpPr/>
                <p:nvPr/>
              </p:nvSpPr>
              <p:spPr>
                <a:xfrm>
                  <a:off x="838200" y="2321618"/>
                  <a:ext cx="3055690" cy="6313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>
                      <a:solidFill>
                        <a:schemeClr val="tx1"/>
                      </a:solidFill>
                    </a:rPr>
                    <a:t>200 kg  200 kg   200 kg 200 kg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B5592BA-7E49-4B30-8209-4BC85B3EAEFE}"/>
                    </a:ext>
                  </a:extLst>
                </p:cNvPr>
                <p:cNvSpPr/>
                <p:nvPr/>
              </p:nvSpPr>
              <p:spPr>
                <a:xfrm>
                  <a:off x="838200" y="2962299"/>
                  <a:ext cx="761132" cy="63134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1 vache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C90F1F2-1124-48FB-A7C4-58A3A0C9B98D}"/>
                    </a:ext>
                  </a:extLst>
                </p:cNvPr>
                <p:cNvSpPr/>
                <p:nvPr/>
              </p:nvSpPr>
              <p:spPr>
                <a:xfrm>
                  <a:off x="1604913" y="2963095"/>
                  <a:ext cx="761132" cy="63134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1 vache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7548531-D3CD-4D04-939D-40A0726EC932}"/>
                    </a:ext>
                  </a:extLst>
                </p:cNvPr>
                <p:cNvSpPr/>
                <p:nvPr/>
              </p:nvSpPr>
              <p:spPr>
                <a:xfrm>
                  <a:off x="3132758" y="2962299"/>
                  <a:ext cx="761132" cy="63134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1 vache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91AD166-F9EE-48CF-A938-207ED88BA276}"/>
                    </a:ext>
                  </a:extLst>
                </p:cNvPr>
                <p:cNvSpPr/>
                <p:nvPr/>
              </p:nvSpPr>
              <p:spPr>
                <a:xfrm>
                  <a:off x="2366046" y="2966412"/>
                  <a:ext cx="761132" cy="63134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1 vache</a:t>
                  </a:r>
                </a:p>
              </p:txBody>
            </p:sp>
          </p:grp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2C8BACF1-1DEE-4BA1-8064-44DE693D347E}"/>
                  </a:ext>
                </a:extLst>
              </p:cNvPr>
              <p:cNvGrpSpPr/>
              <p:nvPr/>
            </p:nvGrpSpPr>
            <p:grpSpPr>
              <a:xfrm>
                <a:off x="1268949" y="3151414"/>
                <a:ext cx="2967133" cy="641982"/>
                <a:chOff x="1268949" y="3151414"/>
                <a:chExt cx="2967133" cy="641982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803E964-93F4-46BA-849B-D7354439C9F1}"/>
                    </a:ext>
                  </a:extLst>
                </p:cNvPr>
                <p:cNvSpPr/>
                <p:nvPr/>
              </p:nvSpPr>
              <p:spPr>
                <a:xfrm>
                  <a:off x="1268949" y="315141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A4F0EE8-4706-4950-A089-6FC51D6277FE}"/>
                    </a:ext>
                  </a:extLst>
                </p:cNvPr>
                <p:cNvSpPr/>
                <p:nvPr/>
              </p:nvSpPr>
              <p:spPr>
                <a:xfrm>
                  <a:off x="2017761" y="315141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C680502-685C-4D8C-8BD5-2E1282D6B6E0}"/>
                    </a:ext>
                  </a:extLst>
                </p:cNvPr>
                <p:cNvSpPr/>
                <p:nvPr/>
              </p:nvSpPr>
              <p:spPr>
                <a:xfrm>
                  <a:off x="2747097" y="3163137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8C89227-C39E-4EC2-884B-B22F03300854}"/>
                    </a:ext>
                  </a:extLst>
                </p:cNvPr>
                <p:cNvSpPr/>
                <p:nvPr/>
              </p:nvSpPr>
              <p:spPr>
                <a:xfrm>
                  <a:off x="3497008" y="316332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</p:grpSp>
        </p:grp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546E93C3-B07B-4448-860B-AED5F17BB624}"/>
                </a:ext>
              </a:extLst>
            </p:cNvPr>
            <p:cNvCxnSpPr/>
            <p:nvPr/>
          </p:nvCxnSpPr>
          <p:spPr>
            <a:xfrm>
              <a:off x="2008023" y="3167581"/>
              <a:ext cx="9738" cy="23637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C7CC698-4EEE-4EBC-8196-8FE16C870ECB}"/>
                </a:ext>
              </a:extLst>
            </p:cNvPr>
            <p:cNvCxnSpPr/>
            <p:nvPr/>
          </p:nvCxnSpPr>
          <p:spPr>
            <a:xfrm>
              <a:off x="2747983" y="3172981"/>
              <a:ext cx="9738" cy="23637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D8791B09-D740-403A-99FE-86367A760A33}"/>
                </a:ext>
              </a:extLst>
            </p:cNvPr>
            <p:cNvCxnSpPr/>
            <p:nvPr/>
          </p:nvCxnSpPr>
          <p:spPr>
            <a:xfrm>
              <a:off x="3484561" y="3173100"/>
              <a:ext cx="9738" cy="23637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02B872F-1DDE-4D47-8246-752D63F9AEB0}"/>
              </a:ext>
            </a:extLst>
          </p:cNvPr>
          <p:cNvSpPr txBox="1"/>
          <p:nvPr/>
        </p:nvSpPr>
        <p:spPr>
          <a:xfrm>
            <a:off x="4717324" y="4096618"/>
            <a:ext cx="560382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On peut remarquer que :</a:t>
            </a:r>
            <a:endParaRPr lang="fr-FR" dirty="0"/>
          </a:p>
          <a:p>
            <a:r>
              <a:rPr lang="fr-FR" sz="2400" dirty="0">
                <a:cs typeface="Calibri"/>
              </a:rPr>
              <a:t>800 kg : 4 = 200 kg ou 200 kg x 4 = 800 kg</a:t>
            </a:r>
          </a:p>
          <a:p>
            <a:endParaRPr lang="fr-FR" sz="2400" dirty="0">
              <a:cs typeface="Calibri"/>
            </a:endParaRPr>
          </a:p>
          <a:p>
            <a:r>
              <a:rPr lang="fr-FR" dirty="0">
                <a:cs typeface="Calibri"/>
              </a:rPr>
              <a:t>Ainsi, 1 vache consomme 200 kg et il faut dépenser 30€.</a:t>
            </a:r>
            <a:endParaRPr lang="fr-FR" sz="2400" dirty="0">
              <a:cs typeface="Calibri"/>
            </a:endParaRPr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Pour 14 vaches, il faut dépenser :</a:t>
            </a:r>
          </a:p>
          <a:p>
            <a:r>
              <a:rPr lang="fr-FR" dirty="0">
                <a:cs typeface="Calibri"/>
              </a:rPr>
              <a:t>14 x 30 € =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36" y="1580430"/>
            <a:ext cx="10515600" cy="50323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Pour 14 vaches : proposition 1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				</a:t>
            </a:r>
            <a:endParaRPr lang="fr-FR" sz="1600" dirty="0"/>
          </a:p>
          <a:p>
            <a:pPr marL="0" indent="0">
              <a:buNone/>
            </a:pPr>
            <a:r>
              <a:rPr lang="fr-FR" sz="1600" dirty="0"/>
              <a:t>	</a:t>
            </a:r>
            <a:r>
              <a:rPr lang="fr-FR" sz="2400" dirty="0">
                <a:sym typeface="Wingdings" panose="05000000000000000000" pitchFamily="2" charset="2"/>
              </a:rPr>
              <a:t>                                                                                          </a:t>
            </a:r>
            <a:endParaRPr lang="fr-FR" sz="2400" dirty="0">
              <a:cs typeface="Calibri"/>
            </a:endParaRPr>
          </a:p>
          <a:p>
            <a:pPr marL="3657600" lvl="8" indent="0">
              <a:buNone/>
            </a:pPr>
            <a:r>
              <a:rPr lang="fr-FR" sz="2400" dirty="0"/>
              <a:t>             </a:t>
            </a:r>
            <a:endParaRPr lang="fr-FR" sz="2400" dirty="0">
              <a:cs typeface="Calibri" panose="020F0502020204030204"/>
            </a:endParaRPr>
          </a:p>
          <a:p>
            <a:pPr marL="3657600" lvl="8" indent="0">
              <a:buNone/>
            </a:pPr>
            <a:endParaRPr lang="fr-FR" sz="2400" dirty="0">
              <a:cs typeface="Calibri" panose="020F0502020204030204"/>
            </a:endParaRPr>
          </a:p>
          <a:p>
            <a:pPr marL="3200400" lvl="7" indent="0">
              <a:buNone/>
            </a:pPr>
            <a:r>
              <a:rPr lang="fr-FR" sz="2400" dirty="0"/>
              <a:t>		</a:t>
            </a:r>
            <a:endParaRPr lang="fr-FR" sz="1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dirty="0"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E56331-1049-45DD-B249-791767A4AD3B}"/>
              </a:ext>
            </a:extLst>
          </p:cNvPr>
          <p:cNvSpPr/>
          <p:nvPr/>
        </p:nvSpPr>
        <p:spPr>
          <a:xfrm>
            <a:off x="1283195" y="3589578"/>
            <a:ext cx="2967133" cy="630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800 kg</a:t>
            </a:r>
          </a:p>
        </p:txBody>
      </p:sp>
    </p:spTree>
    <p:extLst>
      <p:ext uri="{BB962C8B-B14F-4D97-AF65-F5344CB8AC3E}">
        <p14:creationId xmlns:p14="http://schemas.microsoft.com/office/powerpoint/2010/main" val="253190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43" y="240207"/>
            <a:ext cx="10515600" cy="1325563"/>
          </a:xfrm>
        </p:spPr>
        <p:txBody>
          <a:bodyPr/>
          <a:lstStyle/>
          <a:p>
            <a:r>
              <a:rPr lang="fr-FR" sz="3600"/>
              <a:t>Jour 2: niveau 4       </a:t>
            </a:r>
            <a:r>
              <a:rPr lang="fr-FR" sz="3600" b="1"/>
              <a:t>Le foin pour les vaches</a:t>
            </a:r>
            <a:endParaRPr lang="fr-FR" sz="3600" b="1"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5FC4A5-D38B-4719-9354-995E66672E0F}"/>
              </a:ext>
            </a:extLst>
          </p:cNvPr>
          <p:cNvSpPr/>
          <p:nvPr/>
        </p:nvSpPr>
        <p:spPr>
          <a:xfrm>
            <a:off x="9005853" y="2859470"/>
            <a:ext cx="2992116" cy="642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        </a:t>
            </a:r>
            <a:r>
              <a:rPr lang="fr-FR">
                <a:solidFill>
                  <a:schemeClr val="tx1"/>
                </a:solidFill>
              </a:rPr>
              <a:t>400 kg                 400 kg</a:t>
            </a:r>
          </a:p>
        </p:txBody>
      </p:sp>
      <p:sp>
        <p:nvSpPr>
          <p:cNvPr id="29" name="Accolade ouvrante 28">
            <a:extLst>
              <a:ext uri="{FF2B5EF4-FFF2-40B4-BE49-F238E27FC236}">
                <a16:creationId xmlns:a16="http://schemas.microsoft.com/office/drawing/2014/main" id="{249D9D21-4A9B-4FD8-A072-D053CDD3B048}"/>
              </a:ext>
            </a:extLst>
          </p:cNvPr>
          <p:cNvSpPr/>
          <p:nvPr/>
        </p:nvSpPr>
        <p:spPr>
          <a:xfrm rot="5400000">
            <a:off x="5027771" y="-3207691"/>
            <a:ext cx="478638" cy="103638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5ADE5D7-FC8E-4469-AC78-1475808A61CE}"/>
              </a:ext>
            </a:extLst>
          </p:cNvPr>
          <p:cNvSpPr txBox="1"/>
          <p:nvPr/>
        </p:nvSpPr>
        <p:spPr>
          <a:xfrm>
            <a:off x="943295" y="236637"/>
            <a:ext cx="238843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 b="1">
                <a:cs typeface="Calibri"/>
              </a:rPr>
              <a:t>Autre possibilité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05" y="1565770"/>
            <a:ext cx="10515600" cy="50323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/>
              <a:t>Pour 14 vaches</a:t>
            </a:r>
          </a:p>
          <a:p>
            <a:endParaRPr lang="fr-FR" dirty="0">
              <a:cs typeface="Calibri"/>
            </a:endParaRPr>
          </a:p>
          <a:p>
            <a:endParaRPr lang="fr-FR" dirty="0"/>
          </a:p>
          <a:p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				</a:t>
            </a:r>
            <a:endParaRPr lang="fr-FR" sz="1600" dirty="0"/>
          </a:p>
          <a:p>
            <a:pPr marL="0" indent="0">
              <a:buNone/>
            </a:pPr>
            <a:r>
              <a:rPr lang="fr-FR" sz="1600" dirty="0"/>
              <a:t>	</a:t>
            </a:r>
            <a:r>
              <a:rPr lang="fr-FR" sz="2400" dirty="0">
                <a:sym typeface="Wingdings" panose="05000000000000000000" pitchFamily="2" charset="2"/>
              </a:rPr>
              <a:t>                                                                                          </a:t>
            </a:r>
            <a:endParaRPr lang="fr-FR" sz="2400" dirty="0">
              <a:cs typeface="Calibri"/>
            </a:endParaRPr>
          </a:p>
          <a:p>
            <a:pPr marL="3657600" lvl="8" indent="0">
              <a:buNone/>
            </a:pPr>
            <a:r>
              <a:rPr lang="fr-FR" sz="2400" dirty="0"/>
              <a:t>             </a:t>
            </a:r>
            <a:endParaRPr lang="fr-FR" sz="2400" dirty="0">
              <a:cs typeface="Calibri" panose="020F0502020204030204"/>
            </a:endParaRPr>
          </a:p>
          <a:p>
            <a:pPr marL="3657600" lvl="8" indent="0">
              <a:buNone/>
            </a:pPr>
            <a:endParaRPr lang="fr-FR" sz="2400" dirty="0">
              <a:cs typeface="Calibri" panose="020F0502020204030204"/>
            </a:endParaRPr>
          </a:p>
          <a:p>
            <a:pPr marL="3200400" lvl="7" indent="0">
              <a:buNone/>
            </a:pPr>
            <a:r>
              <a:rPr lang="fr-FR" sz="2400" dirty="0"/>
              <a:t>		</a:t>
            </a:r>
            <a:endParaRPr lang="fr-FR" sz="1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7A235-CC68-41D3-8A6E-8995911C3FE3}"/>
              </a:ext>
            </a:extLst>
          </p:cNvPr>
          <p:cNvSpPr/>
          <p:nvPr/>
        </p:nvSpPr>
        <p:spPr>
          <a:xfrm>
            <a:off x="75146" y="2870264"/>
            <a:ext cx="2967134" cy="630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800 kg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8F47656-FA1E-4AD8-9791-D12930667FDB}"/>
              </a:ext>
            </a:extLst>
          </p:cNvPr>
          <p:cNvSpPr/>
          <p:nvPr/>
        </p:nvSpPr>
        <p:spPr>
          <a:xfrm>
            <a:off x="69736" y="2212222"/>
            <a:ext cx="2975106" cy="630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4 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075574FF-4304-439A-897D-7E59F2B07560}"/>
              </a:ext>
            </a:extLst>
          </p:cNvPr>
          <p:cNvGrpSpPr/>
          <p:nvPr/>
        </p:nvGrpSpPr>
        <p:grpSpPr>
          <a:xfrm>
            <a:off x="6015833" y="2199729"/>
            <a:ext cx="2975106" cy="1288114"/>
            <a:chOff x="419506" y="2199730"/>
            <a:chExt cx="2975106" cy="128811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549A4A6-F6E9-4E39-93C4-0591A1CDF371}"/>
                </a:ext>
              </a:extLst>
            </p:cNvPr>
            <p:cNvSpPr/>
            <p:nvPr/>
          </p:nvSpPr>
          <p:spPr>
            <a:xfrm>
              <a:off x="424916" y="2857772"/>
              <a:ext cx="2967134" cy="6300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800 kg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3BAB605-2C96-4936-BB79-C614C997AC9C}"/>
                </a:ext>
              </a:extLst>
            </p:cNvPr>
            <p:cNvSpPr/>
            <p:nvPr/>
          </p:nvSpPr>
          <p:spPr>
            <a:xfrm>
              <a:off x="419506" y="2199730"/>
              <a:ext cx="2975106" cy="6300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 vaches</a:t>
              </a:r>
              <a:endParaRPr lang="fr-FR" sz="1400">
                <a:solidFill>
                  <a:schemeClr val="tx1"/>
                </a:solidFill>
                <a:cs typeface="Calibri"/>
              </a:endParaRP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6EA2452-F0D7-4F95-91CA-CC2F16F396AF}"/>
              </a:ext>
            </a:extLst>
          </p:cNvPr>
          <p:cNvGrpSpPr/>
          <p:nvPr/>
        </p:nvGrpSpPr>
        <p:grpSpPr>
          <a:xfrm>
            <a:off x="3042784" y="2199729"/>
            <a:ext cx="2975106" cy="1288114"/>
            <a:chOff x="419506" y="2199730"/>
            <a:chExt cx="2975106" cy="128811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3720C1B-29AC-4BDB-85EB-D6F700E5419A}"/>
                </a:ext>
              </a:extLst>
            </p:cNvPr>
            <p:cNvSpPr/>
            <p:nvPr/>
          </p:nvSpPr>
          <p:spPr>
            <a:xfrm>
              <a:off x="424916" y="2857772"/>
              <a:ext cx="2967134" cy="6300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800 kg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4986B04-5D75-4A51-8068-557F1C21B77A}"/>
                </a:ext>
              </a:extLst>
            </p:cNvPr>
            <p:cNvSpPr/>
            <p:nvPr/>
          </p:nvSpPr>
          <p:spPr>
            <a:xfrm>
              <a:off x="419506" y="2199730"/>
              <a:ext cx="2975106" cy="6300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 vaches</a:t>
              </a:r>
              <a:endParaRPr lang="fr-FR" sz="1400">
                <a:solidFill>
                  <a:schemeClr val="tx1"/>
                </a:solidFill>
                <a:cs typeface="Calibri"/>
              </a:endParaRP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D7D5F95-322B-48AB-A898-C7A20CDE622C}"/>
              </a:ext>
            </a:extLst>
          </p:cNvPr>
          <p:cNvSpPr/>
          <p:nvPr/>
        </p:nvSpPr>
        <p:spPr>
          <a:xfrm>
            <a:off x="8988882" y="2199729"/>
            <a:ext cx="1501075" cy="6425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2 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113B5-CEC5-494E-B4E3-5A1C4ED3A942}"/>
              </a:ext>
            </a:extLst>
          </p:cNvPr>
          <p:cNvSpPr/>
          <p:nvPr/>
        </p:nvSpPr>
        <p:spPr>
          <a:xfrm>
            <a:off x="10487897" y="2199728"/>
            <a:ext cx="1501075" cy="6425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2 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4EEA0D4-972B-4062-B81C-6BD254983823}"/>
              </a:ext>
            </a:extLst>
          </p:cNvPr>
          <p:cNvCxnSpPr>
            <a:cxnSpLocks/>
          </p:cNvCxnSpPr>
          <p:nvPr/>
        </p:nvCxnSpPr>
        <p:spPr>
          <a:xfrm>
            <a:off x="10489421" y="1843611"/>
            <a:ext cx="0" cy="20543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05893060-6F7C-45BA-9119-8B1A454B392E}"/>
              </a:ext>
            </a:extLst>
          </p:cNvPr>
          <p:cNvGrpSpPr/>
          <p:nvPr/>
        </p:nvGrpSpPr>
        <p:grpSpPr>
          <a:xfrm>
            <a:off x="3463682" y="3618977"/>
            <a:ext cx="2979625" cy="2987348"/>
            <a:chOff x="3990952" y="3638767"/>
            <a:chExt cx="2979625" cy="2987348"/>
          </a:xfrm>
        </p:grpSpPr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3ED6E84E-CA11-46D2-AA45-1338D5C739BB}"/>
                </a:ext>
              </a:extLst>
            </p:cNvPr>
            <p:cNvGrpSpPr/>
            <p:nvPr/>
          </p:nvGrpSpPr>
          <p:grpSpPr>
            <a:xfrm>
              <a:off x="3990952" y="3638767"/>
              <a:ext cx="2979625" cy="2369308"/>
              <a:chOff x="5566128" y="4304335"/>
              <a:chExt cx="2979625" cy="2369308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7C91815-80FF-4723-A945-842822EAABAF}"/>
                  </a:ext>
                </a:extLst>
              </p:cNvPr>
              <p:cNvSpPr/>
              <p:nvPr/>
            </p:nvSpPr>
            <p:spPr>
              <a:xfrm>
                <a:off x="5566128" y="4585664"/>
                <a:ext cx="2975106" cy="63007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fr-FR" sz="1400">
                    <a:solidFill>
                      <a:schemeClr val="tx1"/>
                    </a:solidFill>
                  </a:rPr>
                  <a:t>4 vaches</a:t>
                </a:r>
                <a:endParaRPr lang="fr-FR" sz="1400">
                  <a:solidFill>
                    <a:schemeClr val="tx1"/>
                  </a:solidFill>
                  <a:cs typeface="Calibri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033A626-838F-4FCE-A227-3CD9C214FFB5}"/>
                  </a:ext>
                </a:extLst>
              </p:cNvPr>
              <p:cNvSpPr/>
              <p:nvPr/>
            </p:nvSpPr>
            <p:spPr>
              <a:xfrm>
                <a:off x="5578620" y="5257915"/>
                <a:ext cx="2967133" cy="6300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>
                    <a:solidFill>
                      <a:schemeClr val="tx1"/>
                    </a:solidFill>
                  </a:rPr>
                  <a:t>200 kg  200 kg   200 kg 200 kg</a:t>
                </a:r>
              </a:p>
            </p:txBody>
          </p:sp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EC7BC09A-F143-415C-B3A3-721A7C3C70E3}"/>
                  </a:ext>
                </a:extLst>
              </p:cNvPr>
              <p:cNvGrpSpPr/>
              <p:nvPr/>
            </p:nvGrpSpPr>
            <p:grpSpPr>
              <a:xfrm>
                <a:off x="5578620" y="5937085"/>
                <a:ext cx="2967133" cy="641982"/>
                <a:chOff x="1268949" y="3151414"/>
                <a:chExt cx="2967133" cy="641982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30ED3BA3-B652-420E-8591-42309BFD9C1A}"/>
                    </a:ext>
                  </a:extLst>
                </p:cNvPr>
                <p:cNvSpPr/>
                <p:nvPr/>
              </p:nvSpPr>
              <p:spPr>
                <a:xfrm>
                  <a:off x="1268949" y="315141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E896679-4070-4E70-A0B8-D78882F77297}"/>
                    </a:ext>
                  </a:extLst>
                </p:cNvPr>
                <p:cNvSpPr/>
                <p:nvPr/>
              </p:nvSpPr>
              <p:spPr>
                <a:xfrm>
                  <a:off x="2017761" y="315141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74CC447-7D89-4898-84F9-A8DE7FC4F8AE}"/>
                    </a:ext>
                  </a:extLst>
                </p:cNvPr>
                <p:cNvSpPr/>
                <p:nvPr/>
              </p:nvSpPr>
              <p:spPr>
                <a:xfrm>
                  <a:off x="2747097" y="3163137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938D6069-6C27-4D56-B730-A275B9461C62}"/>
                    </a:ext>
                  </a:extLst>
                </p:cNvPr>
                <p:cNvSpPr/>
                <p:nvPr/>
              </p:nvSpPr>
              <p:spPr>
                <a:xfrm>
                  <a:off x="3497008" y="3163324"/>
                  <a:ext cx="739074" cy="6300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>
                      <a:solidFill>
                        <a:schemeClr val="tx1"/>
                      </a:solidFill>
                    </a:rPr>
                    <a:t>30€</a:t>
                  </a:r>
                </a:p>
              </p:txBody>
            </p:sp>
          </p:grp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456FD990-537A-4B83-8275-24E297DED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7694" y="4304335"/>
                <a:ext cx="9738" cy="23637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87C866F5-A24B-4FEC-977D-B7B720E4F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7654" y="4309735"/>
                <a:ext cx="9738" cy="23637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BEFD63F1-5337-4A78-AFF3-3D160F12E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4232" y="4309854"/>
                <a:ext cx="9738" cy="23637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69ECB25-7E19-4863-81FA-45EC07359AB2}"/>
                </a:ext>
              </a:extLst>
            </p:cNvPr>
            <p:cNvSpPr/>
            <p:nvPr/>
          </p:nvSpPr>
          <p:spPr>
            <a:xfrm>
              <a:off x="4003443" y="5996043"/>
              <a:ext cx="2962614" cy="63007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 dirty="0">
                  <a:solidFill>
                    <a:schemeClr val="tx1"/>
                  </a:solidFill>
                </a:rPr>
                <a:t>30€+30€+30€+30€=</a:t>
              </a:r>
              <a:r>
                <a:rPr lang="fr-FR" sz="3200" dirty="0">
                  <a:solidFill>
                    <a:schemeClr val="tx1"/>
                  </a:solidFill>
                </a:rPr>
                <a:t>120€</a:t>
              </a:r>
              <a:endParaRPr lang="fr-FR" sz="3200" dirty="0">
                <a:solidFill>
                  <a:schemeClr val="tx1"/>
                </a:solidFill>
                <a:cs typeface="Calibri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BEAD5D76-7552-42F2-889A-4CE5A475126E}"/>
              </a:ext>
            </a:extLst>
          </p:cNvPr>
          <p:cNvSpPr txBox="1"/>
          <p:nvPr/>
        </p:nvSpPr>
        <p:spPr>
          <a:xfrm>
            <a:off x="6586031" y="3942093"/>
            <a:ext cx="560382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On peut remarquer que :</a:t>
            </a:r>
            <a:endParaRPr lang="fr-FR" dirty="0"/>
          </a:p>
          <a:p>
            <a:r>
              <a:rPr lang="fr-FR" sz="2400" dirty="0">
                <a:cs typeface="Calibri"/>
              </a:rPr>
              <a:t>800 kg : 4 = 200 kg ou 200 kg x 4 = 800 kg</a:t>
            </a:r>
          </a:p>
          <a:p>
            <a:endParaRPr lang="fr-FR" sz="2400" dirty="0">
              <a:cs typeface="Calibri"/>
            </a:endParaRPr>
          </a:p>
          <a:p>
            <a:r>
              <a:rPr lang="fr-FR" dirty="0">
                <a:cs typeface="Calibri"/>
              </a:rPr>
              <a:t>Ainsi, 1 vache consomme 200 kg et il faut dépenser 30€.</a:t>
            </a:r>
            <a:endParaRPr lang="fr-FR" sz="2400" dirty="0">
              <a:cs typeface="Calibri"/>
            </a:endParaRPr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Pour 4 vaches, il faut dépenser :</a:t>
            </a:r>
          </a:p>
          <a:p>
            <a:r>
              <a:rPr lang="fr-FR" dirty="0">
                <a:cs typeface="Calibri"/>
              </a:rPr>
              <a:t>4 x 30 € = 120€</a:t>
            </a:r>
          </a:p>
        </p:txBody>
      </p:sp>
    </p:spTree>
    <p:extLst>
      <p:ext uri="{BB962C8B-B14F-4D97-AF65-F5344CB8AC3E}">
        <p14:creationId xmlns:p14="http://schemas.microsoft.com/office/powerpoint/2010/main" val="1623458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43" y="240207"/>
            <a:ext cx="10515600" cy="1325563"/>
          </a:xfrm>
        </p:spPr>
        <p:txBody>
          <a:bodyPr/>
          <a:lstStyle/>
          <a:p>
            <a:r>
              <a:rPr lang="fr-FR" sz="1600"/>
              <a:t>Jour 2: niveau 4       </a:t>
            </a:r>
            <a:r>
              <a:rPr lang="fr-FR" sz="1600" b="1"/>
              <a:t>Le foin pour les vaches : suite autre possibilité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5FC4A5-D38B-4719-9354-995E66672E0F}"/>
              </a:ext>
            </a:extLst>
          </p:cNvPr>
          <p:cNvSpPr/>
          <p:nvPr/>
        </p:nvSpPr>
        <p:spPr>
          <a:xfrm>
            <a:off x="9005853" y="2859470"/>
            <a:ext cx="2992116" cy="642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        </a:t>
            </a:r>
            <a:r>
              <a:rPr lang="fr-FR">
                <a:solidFill>
                  <a:schemeClr val="tx1"/>
                </a:solidFill>
              </a:rPr>
              <a:t>400 kg                 400 kg</a:t>
            </a:r>
          </a:p>
        </p:txBody>
      </p:sp>
      <p:sp>
        <p:nvSpPr>
          <p:cNvPr id="29" name="Accolade ouvrante 28">
            <a:extLst>
              <a:ext uri="{FF2B5EF4-FFF2-40B4-BE49-F238E27FC236}">
                <a16:creationId xmlns:a16="http://schemas.microsoft.com/office/drawing/2014/main" id="{249D9D21-4A9B-4FD8-A072-D053CDD3B048}"/>
              </a:ext>
            </a:extLst>
          </p:cNvPr>
          <p:cNvSpPr/>
          <p:nvPr/>
        </p:nvSpPr>
        <p:spPr>
          <a:xfrm rot="5400000">
            <a:off x="5027771" y="-3207691"/>
            <a:ext cx="478638" cy="103638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DC2FE1-7D91-4176-94FF-B3BD5426FC99}"/>
              </a:ext>
            </a:extLst>
          </p:cNvPr>
          <p:cNvSpPr/>
          <p:nvPr/>
        </p:nvSpPr>
        <p:spPr>
          <a:xfrm>
            <a:off x="3055275" y="3563643"/>
            <a:ext cx="2962614" cy="630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120€</a:t>
            </a:r>
            <a:endParaRPr lang="fr-FR" sz="3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7A235-CC68-41D3-8A6E-8995911C3FE3}"/>
              </a:ext>
            </a:extLst>
          </p:cNvPr>
          <p:cNvSpPr/>
          <p:nvPr/>
        </p:nvSpPr>
        <p:spPr>
          <a:xfrm>
            <a:off x="75146" y="2870264"/>
            <a:ext cx="2967134" cy="630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800 kg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8F47656-FA1E-4AD8-9791-D12930667FDB}"/>
              </a:ext>
            </a:extLst>
          </p:cNvPr>
          <p:cNvSpPr/>
          <p:nvPr/>
        </p:nvSpPr>
        <p:spPr>
          <a:xfrm>
            <a:off x="69736" y="2212222"/>
            <a:ext cx="2975106" cy="630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4 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075574FF-4304-439A-897D-7E59F2B07560}"/>
              </a:ext>
            </a:extLst>
          </p:cNvPr>
          <p:cNvGrpSpPr/>
          <p:nvPr/>
        </p:nvGrpSpPr>
        <p:grpSpPr>
          <a:xfrm>
            <a:off x="6015833" y="2199729"/>
            <a:ext cx="2975106" cy="1288114"/>
            <a:chOff x="419506" y="2199730"/>
            <a:chExt cx="2975106" cy="128811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549A4A6-F6E9-4E39-93C4-0591A1CDF371}"/>
                </a:ext>
              </a:extLst>
            </p:cNvPr>
            <p:cNvSpPr/>
            <p:nvPr/>
          </p:nvSpPr>
          <p:spPr>
            <a:xfrm>
              <a:off x="424916" y="2857772"/>
              <a:ext cx="2967134" cy="6300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800 kg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3BAB605-2C96-4936-BB79-C614C997AC9C}"/>
                </a:ext>
              </a:extLst>
            </p:cNvPr>
            <p:cNvSpPr/>
            <p:nvPr/>
          </p:nvSpPr>
          <p:spPr>
            <a:xfrm>
              <a:off x="419506" y="2199730"/>
              <a:ext cx="2975106" cy="6300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 vaches</a:t>
              </a:r>
              <a:endParaRPr lang="fr-FR" sz="1400">
                <a:solidFill>
                  <a:schemeClr val="tx1"/>
                </a:solidFill>
                <a:cs typeface="Calibri"/>
              </a:endParaRP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6EA2452-F0D7-4F95-91CA-CC2F16F396AF}"/>
              </a:ext>
            </a:extLst>
          </p:cNvPr>
          <p:cNvGrpSpPr/>
          <p:nvPr/>
        </p:nvGrpSpPr>
        <p:grpSpPr>
          <a:xfrm>
            <a:off x="3042784" y="2199729"/>
            <a:ext cx="2975106" cy="1288114"/>
            <a:chOff x="419506" y="2199730"/>
            <a:chExt cx="2975106" cy="128811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3720C1B-29AC-4BDB-85EB-D6F700E5419A}"/>
                </a:ext>
              </a:extLst>
            </p:cNvPr>
            <p:cNvSpPr/>
            <p:nvPr/>
          </p:nvSpPr>
          <p:spPr>
            <a:xfrm>
              <a:off x="424916" y="2857772"/>
              <a:ext cx="2967134" cy="6300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800 kg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4986B04-5D75-4A51-8068-557F1C21B77A}"/>
                </a:ext>
              </a:extLst>
            </p:cNvPr>
            <p:cNvSpPr/>
            <p:nvPr/>
          </p:nvSpPr>
          <p:spPr>
            <a:xfrm>
              <a:off x="419506" y="2199730"/>
              <a:ext cx="2975106" cy="6300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4 vaches</a:t>
              </a:r>
              <a:endParaRPr lang="fr-FR" sz="1400">
                <a:solidFill>
                  <a:schemeClr val="tx1"/>
                </a:solidFill>
                <a:cs typeface="Calibri"/>
              </a:endParaRP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D7D5F95-322B-48AB-A898-C7A20CDE622C}"/>
              </a:ext>
            </a:extLst>
          </p:cNvPr>
          <p:cNvSpPr/>
          <p:nvPr/>
        </p:nvSpPr>
        <p:spPr>
          <a:xfrm>
            <a:off x="8988882" y="2199729"/>
            <a:ext cx="1501075" cy="6425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2 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113B5-CEC5-494E-B4E3-5A1C4ED3A942}"/>
              </a:ext>
            </a:extLst>
          </p:cNvPr>
          <p:cNvSpPr/>
          <p:nvPr/>
        </p:nvSpPr>
        <p:spPr>
          <a:xfrm>
            <a:off x="10487897" y="2199728"/>
            <a:ext cx="1501075" cy="6425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2 vaches</a:t>
            </a:r>
            <a:endParaRPr lang="fr-FR" sz="1400">
              <a:solidFill>
                <a:schemeClr val="tx1"/>
              </a:solidFill>
              <a:cs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EE71DF-E615-4901-9F8D-3480C012274F}"/>
              </a:ext>
            </a:extLst>
          </p:cNvPr>
          <p:cNvSpPr/>
          <p:nvPr/>
        </p:nvSpPr>
        <p:spPr>
          <a:xfrm>
            <a:off x="6040815" y="3563642"/>
            <a:ext cx="2962614" cy="630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600">
                <a:solidFill>
                  <a:schemeClr val="tx1"/>
                </a:solidFill>
              </a:rPr>
              <a:t>120€</a:t>
            </a:r>
            <a:endParaRPr lang="fr-FR" sz="3600">
              <a:solidFill>
                <a:schemeClr val="tx1"/>
              </a:solidFill>
              <a:cs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B80B25-8FAB-46DB-B113-574773724A37}"/>
              </a:ext>
            </a:extLst>
          </p:cNvPr>
          <p:cNvSpPr/>
          <p:nvPr/>
        </p:nvSpPr>
        <p:spPr>
          <a:xfrm>
            <a:off x="9001373" y="3563642"/>
            <a:ext cx="2962614" cy="630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60€        60€</a:t>
            </a:r>
            <a:endParaRPr lang="fr-FR" sz="32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4FCD7A7-B10D-4AF8-A542-152A648CFA3E}"/>
              </a:ext>
            </a:extLst>
          </p:cNvPr>
          <p:cNvCxnSpPr>
            <a:cxnSpLocks/>
          </p:cNvCxnSpPr>
          <p:nvPr/>
        </p:nvCxnSpPr>
        <p:spPr>
          <a:xfrm>
            <a:off x="10517445" y="2086312"/>
            <a:ext cx="9738" cy="2363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CA76F76-D02E-4805-82AA-DF53956F5539}"/>
              </a:ext>
            </a:extLst>
          </p:cNvPr>
          <p:cNvSpPr txBox="1"/>
          <p:nvPr/>
        </p:nvSpPr>
        <p:spPr>
          <a:xfrm>
            <a:off x="2213547" y="4799351"/>
            <a:ext cx="56038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Pour 14 vaches, il faut dépenser :</a:t>
            </a:r>
          </a:p>
          <a:p>
            <a:r>
              <a:rPr lang="fr-FR" dirty="0">
                <a:cs typeface="Calibri"/>
              </a:rPr>
              <a:t>120€ + 120€ + 120€ + 60€ = 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8BCAE1-AF20-4A27-BC6C-CD2B87A866FA}"/>
              </a:ext>
            </a:extLst>
          </p:cNvPr>
          <p:cNvSpPr/>
          <p:nvPr/>
        </p:nvSpPr>
        <p:spPr>
          <a:xfrm>
            <a:off x="82225" y="3563642"/>
            <a:ext cx="2962614" cy="630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120€</a:t>
            </a:r>
            <a:endParaRPr lang="fr-FR" sz="3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8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C68979E6-0DFF-4464-8AF2-61902740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234" y="5309"/>
            <a:ext cx="1648450" cy="161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7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0344"/>
            <a:ext cx="10515600" cy="1325563"/>
          </a:xfrm>
        </p:spPr>
        <p:txBody>
          <a:bodyPr/>
          <a:lstStyle/>
          <a:p>
            <a:r>
              <a:rPr lang="fr-FR"/>
              <a:t>Jour 1 : niveau 0</a:t>
            </a:r>
            <a:br>
              <a:rPr lang="fr-FR"/>
            </a:br>
            <a:r>
              <a:rPr lang="fr-FR" b="1"/>
              <a:t>La tempête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8200" y="1566258"/>
            <a:ext cx="1064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Étape 2 : accompagner l’explicitation des élèves par des représentations se rapprochant progressivement du schéma en barre utilisé en élémentaire.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14428" r="5124" b="32239"/>
          <a:stretch/>
        </p:blipFill>
        <p:spPr>
          <a:xfrm>
            <a:off x="319345" y="2467675"/>
            <a:ext cx="3621579" cy="15455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5257" r="10332" b="26716"/>
          <a:stretch/>
        </p:blipFill>
        <p:spPr>
          <a:xfrm>
            <a:off x="4154103" y="2447771"/>
            <a:ext cx="3698544" cy="15853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28707" r="2372" b="34411"/>
          <a:stretch/>
        </p:blipFill>
        <p:spPr>
          <a:xfrm>
            <a:off x="8065826" y="2495352"/>
            <a:ext cx="3698543" cy="15377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4378" r="3366" b="20879"/>
          <a:stretch/>
        </p:blipFill>
        <p:spPr>
          <a:xfrm>
            <a:off x="260542" y="4430565"/>
            <a:ext cx="3739187" cy="19833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1725" r="3965" b="23532"/>
          <a:stretch/>
        </p:blipFill>
        <p:spPr>
          <a:xfrm>
            <a:off x="4183506" y="4430564"/>
            <a:ext cx="3698544" cy="19833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13051" r="3367" b="20613"/>
          <a:stretch/>
        </p:blipFill>
        <p:spPr>
          <a:xfrm>
            <a:off x="8065827" y="4430564"/>
            <a:ext cx="3698543" cy="1938441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3741391" y="3045102"/>
            <a:ext cx="597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805548" y="5399784"/>
            <a:ext cx="597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7601901" y="3197502"/>
            <a:ext cx="597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735398" y="5279228"/>
            <a:ext cx="597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0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1</a:t>
            </a:r>
            <a:br>
              <a:rPr lang="fr-FR"/>
            </a:br>
            <a:r>
              <a:rPr lang="fr-FR" b="1"/>
              <a:t>L’abeille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5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3657600" lvl="8" indent="0">
              <a:buNone/>
            </a:pPr>
            <a:endParaRPr lang="fr-FR" sz="4600"/>
          </a:p>
          <a:p>
            <a:pPr marL="3657600" lvl="8" indent="0">
              <a:buNone/>
            </a:pPr>
            <a:endParaRPr lang="fr-FR" sz="46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70E299D-BF76-40A6-B64E-60DFF1599DA8}"/>
              </a:ext>
            </a:extLst>
          </p:cNvPr>
          <p:cNvSpPr txBox="1"/>
          <p:nvPr/>
        </p:nvSpPr>
        <p:spPr>
          <a:xfrm>
            <a:off x="929469" y="229106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1.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6CCE196-2B4F-4D5E-8A4C-0E7BB2D8FC4E}"/>
              </a:ext>
            </a:extLst>
          </p:cNvPr>
          <p:cNvSpPr txBox="1"/>
          <p:nvPr/>
        </p:nvSpPr>
        <p:spPr>
          <a:xfrm>
            <a:off x="929469" y="46838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E1EDBE-8E83-4B6E-A705-8AA47FB12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9360" r="36087" b="6342"/>
          <a:stretch/>
        </p:blipFill>
        <p:spPr>
          <a:xfrm>
            <a:off x="2038057" y="2221618"/>
            <a:ext cx="2520690" cy="21070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33679C-7DE9-4D42-9D13-68D497A92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28143" b="20669"/>
          <a:stretch/>
        </p:blipFill>
        <p:spPr>
          <a:xfrm>
            <a:off x="2038057" y="4683800"/>
            <a:ext cx="7633252" cy="1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1</a:t>
            </a:r>
            <a:br>
              <a:rPr lang="fr-FR"/>
            </a:br>
            <a:r>
              <a:rPr lang="fr-FR" b="1"/>
              <a:t>L’abeille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5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3657600" lvl="8" indent="0">
              <a:buNone/>
            </a:pPr>
            <a:endParaRPr lang="fr-FR" sz="4600"/>
          </a:p>
          <a:p>
            <a:pPr marL="3657600" lvl="8" indent="0">
              <a:buNone/>
            </a:pPr>
            <a:endParaRPr lang="fr-FR" sz="46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70E299D-BF76-40A6-B64E-60DFF1599DA8}"/>
              </a:ext>
            </a:extLst>
          </p:cNvPr>
          <p:cNvSpPr txBox="1"/>
          <p:nvPr/>
        </p:nvSpPr>
        <p:spPr>
          <a:xfrm>
            <a:off x="929469" y="242898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3.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6CCE196-2B4F-4D5E-8A4C-0E7BB2D8FC4E}"/>
              </a:ext>
            </a:extLst>
          </p:cNvPr>
          <p:cNvSpPr txBox="1"/>
          <p:nvPr/>
        </p:nvSpPr>
        <p:spPr>
          <a:xfrm>
            <a:off x="994416" y="440908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4.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74B622-BB92-4161-8DBE-4E8EBBE6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0670" r="2499" b="24453"/>
          <a:stretch/>
        </p:blipFill>
        <p:spPr>
          <a:xfrm>
            <a:off x="1353809" y="4224421"/>
            <a:ext cx="5234469" cy="1453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B7A2B-D1FB-4CC6-B996-4758F24D1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16067" r="4457" b="4777"/>
          <a:stretch/>
        </p:blipFill>
        <p:spPr>
          <a:xfrm>
            <a:off x="7100184" y="1539748"/>
            <a:ext cx="4836877" cy="20530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1C13BF-D196-4182-B437-4E548D9150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323" r="13749" b="4777"/>
          <a:stretch/>
        </p:blipFill>
        <p:spPr>
          <a:xfrm>
            <a:off x="7018729" y="3731857"/>
            <a:ext cx="4910996" cy="27640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3A287DC-AFEC-4F7B-9C55-C819B125C2D7}"/>
              </a:ext>
            </a:extLst>
          </p:cNvPr>
          <p:cNvSpPr txBox="1"/>
          <p:nvPr/>
        </p:nvSpPr>
        <p:spPr>
          <a:xfrm>
            <a:off x="6664535" y="158593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5.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E08296-586D-45E5-943F-5E99C4D44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29700" r="2608" b="25445"/>
          <a:stretch/>
        </p:blipFill>
        <p:spPr>
          <a:xfrm>
            <a:off x="1380132" y="2226365"/>
            <a:ext cx="5208147" cy="11825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2388F33-CC64-4657-8C57-D7D93D0404EB}"/>
              </a:ext>
            </a:extLst>
          </p:cNvPr>
          <p:cNvSpPr txBox="1"/>
          <p:nvPr/>
        </p:nvSpPr>
        <p:spPr>
          <a:xfrm>
            <a:off x="6562845" y="372945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89409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Jour 1: niveau 1</a:t>
            </a:r>
            <a:br>
              <a:rPr lang="fr-FR"/>
            </a:br>
            <a:r>
              <a:rPr lang="fr-FR" b="1"/>
              <a:t>L’abeille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60" y="1388966"/>
            <a:ext cx="10515600" cy="53825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914400" lvl="2" indent="0">
              <a:buNone/>
            </a:pPr>
            <a:endParaRPr lang="fr-FR" sz="2800"/>
          </a:p>
          <a:p>
            <a:pPr marL="3657600" lvl="8" indent="0">
              <a:buNone/>
            </a:pPr>
            <a:endParaRPr lang="fr-FR" sz="4600"/>
          </a:p>
          <a:p>
            <a:pPr marL="3657600" lvl="8" indent="0">
              <a:buNone/>
            </a:pPr>
            <a:endParaRPr lang="fr-FR" sz="4000"/>
          </a:p>
          <a:p>
            <a:pPr marL="3657600" lvl="8" indent="0">
              <a:buNone/>
            </a:pPr>
            <a:endParaRPr lang="fr-FR" sz="4000"/>
          </a:p>
          <a:p>
            <a:pPr marL="3657600" lvl="8" indent="0">
              <a:buNone/>
            </a:pPr>
            <a:endParaRPr lang="fr-FR" sz="4000"/>
          </a:p>
          <a:p>
            <a:pPr marL="3657600" lvl="8" indent="0">
              <a:buNone/>
            </a:pPr>
            <a:endParaRPr lang="fr-FR" sz="4000"/>
          </a:p>
          <a:p>
            <a:pPr marL="3657600" lvl="8" indent="0">
              <a:buNone/>
            </a:pPr>
            <a:endParaRPr lang="fr-FR" sz="6400"/>
          </a:p>
          <a:p>
            <a:pPr marL="3657600" lvl="8" indent="0">
              <a:buNone/>
            </a:pPr>
            <a:endParaRPr lang="fr-FR" sz="4000"/>
          </a:p>
          <a:p>
            <a:pPr marL="3657600" lvl="8" indent="0">
              <a:buNone/>
            </a:pPr>
            <a:r>
              <a:rPr lang="fr-FR" sz="4000"/>
              <a:t>	</a:t>
            </a:r>
            <a:r>
              <a:rPr lang="fr-FR" sz="5800"/>
              <a:t>6 + 6 + 6 = ?</a:t>
            </a:r>
            <a:endParaRPr lang="fr-FR" sz="4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3B7D9-C959-4EB1-B427-7D7370DA8958}"/>
              </a:ext>
            </a:extLst>
          </p:cNvPr>
          <p:cNvSpPr/>
          <p:nvPr/>
        </p:nvSpPr>
        <p:spPr>
          <a:xfrm>
            <a:off x="1689548" y="3363271"/>
            <a:ext cx="3373327" cy="6672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F267D6-C1CD-4F04-A8CF-C4E6992332F2}"/>
              </a:ext>
            </a:extLst>
          </p:cNvPr>
          <p:cNvSpPr/>
          <p:nvPr/>
        </p:nvSpPr>
        <p:spPr>
          <a:xfrm>
            <a:off x="5130204" y="3390228"/>
            <a:ext cx="3373327" cy="6672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099C3-8D6F-478B-BB02-802353742AB6}"/>
              </a:ext>
            </a:extLst>
          </p:cNvPr>
          <p:cNvSpPr/>
          <p:nvPr/>
        </p:nvSpPr>
        <p:spPr>
          <a:xfrm>
            <a:off x="8537543" y="3401465"/>
            <a:ext cx="3373327" cy="6672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11DE6BA-EC3D-4497-84F4-508C17675F74}"/>
              </a:ext>
            </a:extLst>
          </p:cNvPr>
          <p:cNvGrpSpPr/>
          <p:nvPr/>
        </p:nvGrpSpPr>
        <p:grpSpPr>
          <a:xfrm>
            <a:off x="1670641" y="4080353"/>
            <a:ext cx="3373328" cy="582165"/>
            <a:chOff x="1606377" y="2973685"/>
            <a:chExt cx="3373328" cy="5821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4D116B-7682-4EA4-B605-8DF56323D5D6}"/>
                </a:ext>
              </a:extLst>
            </p:cNvPr>
            <p:cNvSpPr/>
            <p:nvPr/>
          </p:nvSpPr>
          <p:spPr>
            <a:xfrm>
              <a:off x="1606377" y="2973687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019FA1-C694-43CC-A6B5-F0BE5979BC65}"/>
                </a:ext>
              </a:extLst>
            </p:cNvPr>
            <p:cNvSpPr/>
            <p:nvPr/>
          </p:nvSpPr>
          <p:spPr>
            <a:xfrm>
              <a:off x="3311591" y="2973686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E03A9E-0CDD-4868-98AF-B1B79448AE4F}"/>
                </a:ext>
              </a:extLst>
            </p:cNvPr>
            <p:cNvSpPr/>
            <p:nvPr/>
          </p:nvSpPr>
          <p:spPr>
            <a:xfrm>
              <a:off x="2743190" y="2983149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9FBD41-F7F0-40AF-A8E3-4CDB39A5E575}"/>
                </a:ext>
              </a:extLst>
            </p:cNvPr>
            <p:cNvSpPr/>
            <p:nvPr/>
          </p:nvSpPr>
          <p:spPr>
            <a:xfrm>
              <a:off x="2180962" y="2979864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3F1DF9-E2EA-4DFC-B2DB-18CBE8D72A32}"/>
                </a:ext>
              </a:extLst>
            </p:cNvPr>
            <p:cNvSpPr/>
            <p:nvPr/>
          </p:nvSpPr>
          <p:spPr>
            <a:xfrm>
              <a:off x="3875850" y="2973685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CF9488-289B-461D-8A7E-C9EDD5FB0D1E}"/>
                </a:ext>
              </a:extLst>
            </p:cNvPr>
            <p:cNvSpPr/>
            <p:nvPr/>
          </p:nvSpPr>
          <p:spPr>
            <a:xfrm>
              <a:off x="4448364" y="2982150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FE13C70-5CD2-4B13-8D9C-DE76D174E528}"/>
              </a:ext>
            </a:extLst>
          </p:cNvPr>
          <p:cNvGrpSpPr/>
          <p:nvPr/>
        </p:nvGrpSpPr>
        <p:grpSpPr>
          <a:xfrm>
            <a:off x="5114410" y="4092141"/>
            <a:ext cx="3373328" cy="582165"/>
            <a:chOff x="1606377" y="2973685"/>
            <a:chExt cx="3373328" cy="5821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03D7B5B-B31F-4F9A-B343-7AB1D026D998}"/>
                </a:ext>
              </a:extLst>
            </p:cNvPr>
            <p:cNvSpPr/>
            <p:nvPr/>
          </p:nvSpPr>
          <p:spPr>
            <a:xfrm>
              <a:off x="1606377" y="2973687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9AB100-6941-49A5-9288-090767DC2E17}"/>
                </a:ext>
              </a:extLst>
            </p:cNvPr>
            <p:cNvSpPr/>
            <p:nvPr/>
          </p:nvSpPr>
          <p:spPr>
            <a:xfrm>
              <a:off x="3311591" y="2973686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4D0078-3919-4E34-BA8A-18D579257BD7}"/>
                </a:ext>
              </a:extLst>
            </p:cNvPr>
            <p:cNvSpPr/>
            <p:nvPr/>
          </p:nvSpPr>
          <p:spPr>
            <a:xfrm>
              <a:off x="2743190" y="2983149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69BB54-3ACC-4B08-BF95-DF11969AAD00}"/>
                </a:ext>
              </a:extLst>
            </p:cNvPr>
            <p:cNvSpPr/>
            <p:nvPr/>
          </p:nvSpPr>
          <p:spPr>
            <a:xfrm>
              <a:off x="2180962" y="2979864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7C30E6-A578-4DC5-BDD4-E8362A7CEFB7}"/>
                </a:ext>
              </a:extLst>
            </p:cNvPr>
            <p:cNvSpPr/>
            <p:nvPr/>
          </p:nvSpPr>
          <p:spPr>
            <a:xfrm>
              <a:off x="3875850" y="2973685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78B0A4-CF21-4D61-A534-3882F4A48063}"/>
                </a:ext>
              </a:extLst>
            </p:cNvPr>
            <p:cNvSpPr/>
            <p:nvPr/>
          </p:nvSpPr>
          <p:spPr>
            <a:xfrm>
              <a:off x="4448364" y="2982150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C48BE13-2D09-4A71-88E6-1DDBAF9D12B2}"/>
              </a:ext>
            </a:extLst>
          </p:cNvPr>
          <p:cNvGrpSpPr/>
          <p:nvPr/>
        </p:nvGrpSpPr>
        <p:grpSpPr>
          <a:xfrm>
            <a:off x="8558219" y="4098320"/>
            <a:ext cx="3373328" cy="582165"/>
            <a:chOff x="1606377" y="2973685"/>
            <a:chExt cx="3373328" cy="5821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4C33111-1104-4059-9809-9B07457E2E86}"/>
                </a:ext>
              </a:extLst>
            </p:cNvPr>
            <p:cNvSpPr/>
            <p:nvPr/>
          </p:nvSpPr>
          <p:spPr>
            <a:xfrm>
              <a:off x="1606377" y="2973687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E5418C-2F6A-41CB-BD9E-AAAB0C04B516}"/>
                </a:ext>
              </a:extLst>
            </p:cNvPr>
            <p:cNvSpPr/>
            <p:nvPr/>
          </p:nvSpPr>
          <p:spPr>
            <a:xfrm>
              <a:off x="3311591" y="2973686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FEDB207-11B4-4123-91C1-45D94CF89307}"/>
                </a:ext>
              </a:extLst>
            </p:cNvPr>
            <p:cNvSpPr/>
            <p:nvPr/>
          </p:nvSpPr>
          <p:spPr>
            <a:xfrm>
              <a:off x="2743190" y="2983149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21D9BD-D08C-4ACF-9FAE-DEDC1C152D06}"/>
                </a:ext>
              </a:extLst>
            </p:cNvPr>
            <p:cNvSpPr/>
            <p:nvPr/>
          </p:nvSpPr>
          <p:spPr>
            <a:xfrm>
              <a:off x="2180962" y="2979864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1D8CD2-4FE4-4A5A-83CA-AD752D7B0D18}"/>
                </a:ext>
              </a:extLst>
            </p:cNvPr>
            <p:cNvSpPr/>
            <p:nvPr/>
          </p:nvSpPr>
          <p:spPr>
            <a:xfrm>
              <a:off x="3875850" y="2973685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7154548-A735-4B02-8A41-87581DE928C6}"/>
                </a:ext>
              </a:extLst>
            </p:cNvPr>
            <p:cNvSpPr/>
            <p:nvPr/>
          </p:nvSpPr>
          <p:spPr>
            <a:xfrm>
              <a:off x="4448364" y="2982150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FA280CD5-7614-4A76-8D5D-A6DD6FBB60FD}"/>
              </a:ext>
            </a:extLst>
          </p:cNvPr>
          <p:cNvSpPr/>
          <p:nvPr/>
        </p:nvSpPr>
        <p:spPr>
          <a:xfrm rot="16200000">
            <a:off x="3027575" y="3113756"/>
            <a:ext cx="679622" cy="33814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4D3749-E65B-4F28-AEE6-8A1A1433D9AF}"/>
              </a:ext>
            </a:extLst>
          </p:cNvPr>
          <p:cNvSpPr/>
          <p:nvPr/>
        </p:nvSpPr>
        <p:spPr>
          <a:xfrm>
            <a:off x="3005596" y="5054377"/>
            <a:ext cx="661066" cy="67962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</a:rPr>
              <a:t>6</a:t>
            </a:r>
            <a:endParaRPr lang="fr-FR" sz="40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CED0BC-CC9A-4E3B-88F2-83B6B8068F2F}"/>
              </a:ext>
            </a:extLst>
          </p:cNvPr>
          <p:cNvSpPr/>
          <p:nvPr/>
        </p:nvSpPr>
        <p:spPr>
          <a:xfrm>
            <a:off x="9893673" y="5054377"/>
            <a:ext cx="661066" cy="67962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</a:rPr>
              <a:t>6</a:t>
            </a:r>
            <a:endParaRPr lang="fr-FR" sz="40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8BC1A9-C966-48BC-AE51-6534BE12C580}"/>
              </a:ext>
            </a:extLst>
          </p:cNvPr>
          <p:cNvSpPr/>
          <p:nvPr/>
        </p:nvSpPr>
        <p:spPr>
          <a:xfrm>
            <a:off x="6478495" y="5054377"/>
            <a:ext cx="661066" cy="67962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</a:rPr>
              <a:t>6</a:t>
            </a:r>
            <a:endParaRPr lang="fr-FR" sz="4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952B76-E741-4A55-94FC-92A16E54E567}"/>
              </a:ext>
            </a:extLst>
          </p:cNvPr>
          <p:cNvSpPr/>
          <p:nvPr/>
        </p:nvSpPr>
        <p:spPr>
          <a:xfrm>
            <a:off x="1649466" y="1713701"/>
            <a:ext cx="3373327" cy="6672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1 abeille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D01E3F2-FF24-41B5-A23E-117D691D8526}"/>
              </a:ext>
            </a:extLst>
          </p:cNvPr>
          <p:cNvGrpSpPr/>
          <p:nvPr/>
        </p:nvGrpSpPr>
        <p:grpSpPr>
          <a:xfrm>
            <a:off x="1649466" y="2477632"/>
            <a:ext cx="3373328" cy="582165"/>
            <a:chOff x="1606377" y="2973685"/>
            <a:chExt cx="3373328" cy="58216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9CE860-B5E5-4DB5-997C-6BB499C79582}"/>
                </a:ext>
              </a:extLst>
            </p:cNvPr>
            <p:cNvSpPr/>
            <p:nvPr/>
          </p:nvSpPr>
          <p:spPr>
            <a:xfrm>
              <a:off x="1606377" y="2973687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F77CFB-9C63-4374-B41E-23FE536267AB}"/>
                </a:ext>
              </a:extLst>
            </p:cNvPr>
            <p:cNvSpPr/>
            <p:nvPr/>
          </p:nvSpPr>
          <p:spPr>
            <a:xfrm>
              <a:off x="3311591" y="2973686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A170AA-0BF6-4708-AE14-949579991F35}"/>
                </a:ext>
              </a:extLst>
            </p:cNvPr>
            <p:cNvSpPr/>
            <p:nvPr/>
          </p:nvSpPr>
          <p:spPr>
            <a:xfrm>
              <a:off x="2743190" y="2983149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94E1B40-F272-4B36-BF99-40028F2E2F63}"/>
                </a:ext>
              </a:extLst>
            </p:cNvPr>
            <p:cNvSpPr/>
            <p:nvPr/>
          </p:nvSpPr>
          <p:spPr>
            <a:xfrm>
              <a:off x="2180962" y="2979864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E25F46-7E44-4D65-B856-00EFB5DA487A}"/>
                </a:ext>
              </a:extLst>
            </p:cNvPr>
            <p:cNvSpPr/>
            <p:nvPr/>
          </p:nvSpPr>
          <p:spPr>
            <a:xfrm>
              <a:off x="3875850" y="2973685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3389E91-E4F0-4755-9DC8-6F8FA06A3DE2}"/>
                </a:ext>
              </a:extLst>
            </p:cNvPr>
            <p:cNvSpPr/>
            <p:nvPr/>
          </p:nvSpPr>
          <p:spPr>
            <a:xfrm>
              <a:off x="4448364" y="2982150"/>
              <a:ext cx="531341" cy="5727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/>
                <a:t>1  patte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170E299D-BF76-40A6-B64E-60DFF1599DA8}"/>
              </a:ext>
            </a:extLst>
          </p:cNvPr>
          <p:cNvSpPr txBox="1"/>
          <p:nvPr/>
        </p:nvSpPr>
        <p:spPr>
          <a:xfrm>
            <a:off x="963221" y="186266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1.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6CCE196-2B4F-4D5E-8A4C-0E7BB2D8FC4E}"/>
              </a:ext>
            </a:extLst>
          </p:cNvPr>
          <p:cNvSpPr txBox="1"/>
          <p:nvPr/>
        </p:nvSpPr>
        <p:spPr>
          <a:xfrm>
            <a:off x="1083307" y="363646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2.</a:t>
            </a:r>
          </a:p>
        </p:txBody>
      </p:sp>
      <p:sp>
        <p:nvSpPr>
          <p:cNvPr id="54" name="Accolade ouvrante 53">
            <a:extLst>
              <a:ext uri="{FF2B5EF4-FFF2-40B4-BE49-F238E27FC236}">
                <a16:creationId xmlns:a16="http://schemas.microsoft.com/office/drawing/2014/main" id="{08EDF494-0479-4880-B892-9638DA4A5385}"/>
              </a:ext>
            </a:extLst>
          </p:cNvPr>
          <p:cNvSpPr/>
          <p:nvPr/>
        </p:nvSpPr>
        <p:spPr>
          <a:xfrm rot="16200000">
            <a:off x="6517043" y="3113756"/>
            <a:ext cx="679622" cy="33814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Accolade ouvrante 54">
            <a:extLst>
              <a:ext uri="{FF2B5EF4-FFF2-40B4-BE49-F238E27FC236}">
                <a16:creationId xmlns:a16="http://schemas.microsoft.com/office/drawing/2014/main" id="{6B877935-31E5-4778-BC02-69C03B5339AF}"/>
              </a:ext>
            </a:extLst>
          </p:cNvPr>
          <p:cNvSpPr/>
          <p:nvPr/>
        </p:nvSpPr>
        <p:spPr>
          <a:xfrm rot="16200000">
            <a:off x="9884395" y="3136475"/>
            <a:ext cx="679622" cy="33814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Accolade ouvrante 55">
            <a:extLst>
              <a:ext uri="{FF2B5EF4-FFF2-40B4-BE49-F238E27FC236}">
                <a16:creationId xmlns:a16="http://schemas.microsoft.com/office/drawing/2014/main" id="{B6CB96A1-83D0-4E86-8994-99C6D85B1671}"/>
              </a:ext>
            </a:extLst>
          </p:cNvPr>
          <p:cNvSpPr/>
          <p:nvPr/>
        </p:nvSpPr>
        <p:spPr>
          <a:xfrm rot="16200000">
            <a:off x="6460398" y="821946"/>
            <a:ext cx="679622" cy="102213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85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60"/>
            <a:ext cx="10515600" cy="1325563"/>
          </a:xfrm>
        </p:spPr>
        <p:txBody>
          <a:bodyPr/>
          <a:lstStyle/>
          <a:p>
            <a:r>
              <a:rPr lang="fr-FR"/>
              <a:t>Jour 1: niveau 2</a:t>
            </a:r>
            <a:br>
              <a:rPr lang="fr-FR"/>
            </a:br>
            <a:r>
              <a:rPr lang="fr-FR" b="1"/>
              <a:t>La tour de cubes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FB3B5E7-EEC3-46EC-A948-F8D87C9C6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11341" r="11804" b="16479"/>
          <a:stretch/>
        </p:blipFill>
        <p:spPr>
          <a:xfrm>
            <a:off x="1164545" y="1480623"/>
            <a:ext cx="4268846" cy="2134423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A4EBC5-5288-40A5-AA38-FF3BA9A0D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r="17681"/>
          <a:stretch/>
        </p:blipFill>
        <p:spPr>
          <a:xfrm rot="5400000">
            <a:off x="5956714" y="1603220"/>
            <a:ext cx="2670013" cy="242482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383EC65-EDC6-4279-B814-741673DF3DDE}"/>
              </a:ext>
            </a:extLst>
          </p:cNvPr>
          <p:cNvSpPr txBox="1"/>
          <p:nvPr/>
        </p:nvSpPr>
        <p:spPr>
          <a:xfrm>
            <a:off x="320515" y="170290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C3BF35-72D3-4D99-BBC3-B6B62C9B796F}"/>
              </a:ext>
            </a:extLst>
          </p:cNvPr>
          <p:cNvSpPr txBox="1"/>
          <p:nvPr/>
        </p:nvSpPr>
        <p:spPr>
          <a:xfrm>
            <a:off x="5527941" y="170290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C7518A-7C41-42BF-A2D0-698B612DA0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23092"/>
          <a:stretch/>
        </p:blipFill>
        <p:spPr>
          <a:xfrm rot="5400000">
            <a:off x="9112533" y="1752852"/>
            <a:ext cx="2670014" cy="212555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7F77BE5-2232-412E-8ADB-2E1349323FE2}"/>
              </a:ext>
            </a:extLst>
          </p:cNvPr>
          <p:cNvSpPr txBox="1"/>
          <p:nvPr/>
        </p:nvSpPr>
        <p:spPr>
          <a:xfrm>
            <a:off x="8724600" y="170290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4610C66-CBD4-4CCA-8618-3B439DEDB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r="18840"/>
          <a:stretch/>
        </p:blipFill>
        <p:spPr>
          <a:xfrm rot="5400000">
            <a:off x="795567" y="4105476"/>
            <a:ext cx="3074891" cy="233693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CD41D0-64F2-45B3-92AA-7F30AC5C625F}"/>
              </a:ext>
            </a:extLst>
          </p:cNvPr>
          <p:cNvSpPr txBox="1"/>
          <p:nvPr/>
        </p:nvSpPr>
        <p:spPr>
          <a:xfrm>
            <a:off x="315599" y="396597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4.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7BAD9C-8280-457A-820F-A72C2FBCAC7C}"/>
              </a:ext>
            </a:extLst>
          </p:cNvPr>
          <p:cNvSpPr txBox="1"/>
          <p:nvPr/>
        </p:nvSpPr>
        <p:spPr>
          <a:xfrm>
            <a:off x="1550020" y="5686927"/>
            <a:ext cx="892097" cy="36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22 cm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2E0E84-0AD1-41ED-9036-9BC214D872D0}"/>
              </a:ext>
            </a:extLst>
          </p:cNvPr>
          <p:cNvSpPr txBox="1"/>
          <p:nvPr/>
        </p:nvSpPr>
        <p:spPr>
          <a:xfrm>
            <a:off x="2536902" y="5686927"/>
            <a:ext cx="892097" cy="36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22 cm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BA03F7-F4B7-4CE4-9A81-EFFF00413075}"/>
              </a:ext>
            </a:extLst>
          </p:cNvPr>
          <p:cNvSpPr txBox="1"/>
          <p:nvPr/>
        </p:nvSpPr>
        <p:spPr>
          <a:xfrm>
            <a:off x="3757961" y="5273945"/>
            <a:ext cx="233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4 + 4 = 8 </a:t>
            </a:r>
          </a:p>
          <a:p>
            <a:r>
              <a:rPr lang="fr-FR"/>
              <a:t>22 cm + 22 cm =  ?</a:t>
            </a:r>
          </a:p>
          <a:p>
            <a:r>
              <a:rPr lang="fr-FR" b="1"/>
              <a:t>OU</a:t>
            </a:r>
            <a:r>
              <a:rPr lang="fr-FR"/>
              <a:t> 22 cm x 2 = ? </a:t>
            </a:r>
          </a:p>
        </p:txBody>
      </p:sp>
    </p:spTree>
    <p:extLst>
      <p:ext uri="{BB962C8B-B14F-4D97-AF65-F5344CB8AC3E}">
        <p14:creationId xmlns:p14="http://schemas.microsoft.com/office/powerpoint/2010/main" val="298358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00"/>
            <a:ext cx="10515600" cy="1325563"/>
          </a:xfrm>
        </p:spPr>
        <p:txBody>
          <a:bodyPr/>
          <a:lstStyle/>
          <a:p>
            <a:r>
              <a:rPr lang="fr-FR"/>
              <a:t>Jour 1: niveau 2</a:t>
            </a:r>
            <a:br>
              <a:rPr lang="fr-FR"/>
            </a:br>
            <a:r>
              <a:rPr lang="fr-FR" b="1"/>
              <a:t>La tour de cubes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C6717E-26BB-47DA-8EF5-02102986C2F8}"/>
              </a:ext>
            </a:extLst>
          </p:cNvPr>
          <p:cNvSpPr txBox="1"/>
          <p:nvPr/>
        </p:nvSpPr>
        <p:spPr>
          <a:xfrm>
            <a:off x="5660143" y="2845286"/>
            <a:ext cx="300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22 + 22 = ?</a:t>
            </a:r>
          </a:p>
          <a:p>
            <a:r>
              <a:rPr lang="fr-FR" sz="2400"/>
              <a:t>22 x 2 =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65635E-BF2A-4E13-BDA2-5DDF3A565B4E}"/>
              </a:ext>
            </a:extLst>
          </p:cNvPr>
          <p:cNvSpPr txBox="1"/>
          <p:nvPr/>
        </p:nvSpPr>
        <p:spPr>
          <a:xfrm>
            <a:off x="10908984" y="5074909"/>
            <a:ext cx="155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22 x 10 =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F4A37E-ED9C-4C41-9B26-1C62C313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07" y="1271239"/>
            <a:ext cx="10515600" cy="5497961"/>
          </a:xfrm>
        </p:spPr>
        <p:txBody>
          <a:bodyPr/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5E5C9-B1A8-4D12-92F4-04595F1AF966}"/>
              </a:ext>
            </a:extLst>
          </p:cNvPr>
          <p:cNvSpPr/>
          <p:nvPr/>
        </p:nvSpPr>
        <p:spPr>
          <a:xfrm>
            <a:off x="1407686" y="1769214"/>
            <a:ext cx="1983740" cy="48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22 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8CEDED-A1CF-4077-B7E6-DB017714B002}"/>
              </a:ext>
            </a:extLst>
          </p:cNvPr>
          <p:cNvSpPr/>
          <p:nvPr/>
        </p:nvSpPr>
        <p:spPr>
          <a:xfrm>
            <a:off x="1400066" y="1368916"/>
            <a:ext cx="4978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1 cube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DD596B-D2A9-4B62-BF0C-08867902C15F}"/>
              </a:ext>
            </a:extLst>
          </p:cNvPr>
          <p:cNvSpPr/>
          <p:nvPr/>
        </p:nvSpPr>
        <p:spPr>
          <a:xfrm>
            <a:off x="1897906" y="1369104"/>
            <a:ext cx="4978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1 cube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01F9D8-A5A9-4188-A4DB-11B90EE3926E}"/>
              </a:ext>
            </a:extLst>
          </p:cNvPr>
          <p:cNvSpPr/>
          <p:nvPr/>
        </p:nvSpPr>
        <p:spPr>
          <a:xfrm>
            <a:off x="2395746" y="1368916"/>
            <a:ext cx="4978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1 cube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DE9115-F65F-4D81-A5C7-1B74DE59DCCF}"/>
              </a:ext>
            </a:extLst>
          </p:cNvPr>
          <p:cNvSpPr/>
          <p:nvPr/>
        </p:nvSpPr>
        <p:spPr>
          <a:xfrm>
            <a:off x="2893586" y="1368916"/>
            <a:ext cx="4978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1 cube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1E50DC-F46B-4CDD-8F42-9172E5CFC83D}"/>
              </a:ext>
            </a:extLst>
          </p:cNvPr>
          <p:cNvSpPr txBox="1"/>
          <p:nvPr/>
        </p:nvSpPr>
        <p:spPr>
          <a:xfrm>
            <a:off x="921977" y="2519314"/>
            <a:ext cx="37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1.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0AADFD1-AEF7-4529-9000-255ED260125B}"/>
              </a:ext>
            </a:extLst>
          </p:cNvPr>
          <p:cNvSpPr txBox="1"/>
          <p:nvPr/>
        </p:nvSpPr>
        <p:spPr>
          <a:xfrm>
            <a:off x="921977" y="4622901"/>
            <a:ext cx="43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5FDC00-31BC-4E13-BBC5-F8D6DE8DE61F}"/>
              </a:ext>
            </a:extLst>
          </p:cNvPr>
          <p:cNvSpPr/>
          <p:nvPr/>
        </p:nvSpPr>
        <p:spPr>
          <a:xfrm>
            <a:off x="1407686" y="2498122"/>
            <a:ext cx="19837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 cubes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467605-6F49-4B70-AE0E-7E1FEC66086A}"/>
              </a:ext>
            </a:extLst>
          </p:cNvPr>
          <p:cNvSpPr/>
          <p:nvPr/>
        </p:nvSpPr>
        <p:spPr>
          <a:xfrm>
            <a:off x="1407686" y="2888646"/>
            <a:ext cx="1983740" cy="390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22 cm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D7023D-3C34-4D40-A88A-C578E5116E87}"/>
              </a:ext>
            </a:extLst>
          </p:cNvPr>
          <p:cNvGrpSpPr/>
          <p:nvPr/>
        </p:nvGrpSpPr>
        <p:grpSpPr>
          <a:xfrm>
            <a:off x="3391426" y="2498122"/>
            <a:ext cx="1983740" cy="781048"/>
            <a:chOff x="1407686" y="2498122"/>
            <a:chExt cx="1983740" cy="7810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0EC504-2BA6-4F15-BA0E-A609B109F005}"/>
                </a:ext>
              </a:extLst>
            </p:cNvPr>
            <p:cNvSpPr/>
            <p:nvPr/>
          </p:nvSpPr>
          <p:spPr>
            <a:xfrm>
              <a:off x="1407686" y="2498122"/>
              <a:ext cx="1983740" cy="3905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 cubes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7930C1-F820-4FBD-AA5F-EFFC8E9E7522}"/>
                </a:ext>
              </a:extLst>
            </p:cNvPr>
            <p:cNvSpPr/>
            <p:nvPr/>
          </p:nvSpPr>
          <p:spPr>
            <a:xfrm>
              <a:off x="1407686" y="2888646"/>
              <a:ext cx="1983740" cy="390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22 cm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795A90D-5C82-4EFC-8F16-355A6D9BC369}"/>
              </a:ext>
            </a:extLst>
          </p:cNvPr>
          <p:cNvSpPr/>
          <p:nvPr/>
        </p:nvSpPr>
        <p:spPr>
          <a:xfrm>
            <a:off x="3356366" y="4601709"/>
            <a:ext cx="19837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 cubes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B0A115-2902-4F32-9BDA-9C683D71D82D}"/>
              </a:ext>
            </a:extLst>
          </p:cNvPr>
          <p:cNvSpPr/>
          <p:nvPr/>
        </p:nvSpPr>
        <p:spPr>
          <a:xfrm>
            <a:off x="1372626" y="4601710"/>
            <a:ext cx="19837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 cubes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E1ABC9-50BF-4528-938F-4475EAD90254}"/>
              </a:ext>
            </a:extLst>
          </p:cNvPr>
          <p:cNvSpPr/>
          <p:nvPr/>
        </p:nvSpPr>
        <p:spPr>
          <a:xfrm>
            <a:off x="5340105" y="4601709"/>
            <a:ext cx="3570629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DC07FD-D0BC-43D5-9012-9C905B8A6D5A}"/>
              </a:ext>
            </a:extLst>
          </p:cNvPr>
          <p:cNvSpPr/>
          <p:nvPr/>
        </p:nvSpPr>
        <p:spPr>
          <a:xfrm>
            <a:off x="8910735" y="4601709"/>
            <a:ext cx="1983740" cy="390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 cubes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1059FB7-D10E-4BD1-8C17-F2FC0437B2BD}"/>
              </a:ext>
            </a:extLst>
          </p:cNvPr>
          <p:cNvSpPr txBox="1"/>
          <p:nvPr/>
        </p:nvSpPr>
        <p:spPr>
          <a:xfrm>
            <a:off x="10928463" y="461230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40 cubes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545B7C6-CBE3-4110-85D1-56C3C6617080}"/>
              </a:ext>
            </a:extLst>
          </p:cNvPr>
          <p:cNvSpPr/>
          <p:nvPr/>
        </p:nvSpPr>
        <p:spPr>
          <a:xfrm>
            <a:off x="1370952" y="5001909"/>
            <a:ext cx="1983740" cy="442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22 cm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C47A7E-5F35-4AC5-8DB1-F90E864E945C}"/>
              </a:ext>
            </a:extLst>
          </p:cNvPr>
          <p:cNvSpPr/>
          <p:nvPr/>
        </p:nvSpPr>
        <p:spPr>
          <a:xfrm>
            <a:off x="3354617" y="5005120"/>
            <a:ext cx="1983740" cy="442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22 cm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CFFF1F-92A8-45FF-850A-45B2F80BDE3F}"/>
              </a:ext>
            </a:extLst>
          </p:cNvPr>
          <p:cNvSpPr/>
          <p:nvPr/>
        </p:nvSpPr>
        <p:spPr>
          <a:xfrm>
            <a:off x="8913231" y="5001909"/>
            <a:ext cx="1983740" cy="442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22 cm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A3B4798-3B8C-42F4-9A14-5D597A9CBC9E}"/>
              </a:ext>
            </a:extLst>
          </p:cNvPr>
          <p:cNvSpPr/>
          <p:nvPr/>
        </p:nvSpPr>
        <p:spPr>
          <a:xfrm>
            <a:off x="5352864" y="5005120"/>
            <a:ext cx="3557870" cy="442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… cm</a:t>
            </a: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674DD488-3E84-4D68-9392-1DB4E0F0F9FB}"/>
              </a:ext>
            </a:extLst>
          </p:cNvPr>
          <p:cNvSpPr/>
          <p:nvPr/>
        </p:nvSpPr>
        <p:spPr>
          <a:xfrm rot="16200000">
            <a:off x="3223529" y="1487366"/>
            <a:ext cx="335797" cy="396748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803ED5F-D427-448D-AD8C-590902113DBE}"/>
              </a:ext>
            </a:extLst>
          </p:cNvPr>
          <p:cNvSpPr txBox="1"/>
          <p:nvPr/>
        </p:nvSpPr>
        <p:spPr>
          <a:xfrm>
            <a:off x="3142506" y="358771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? cm</a:t>
            </a:r>
          </a:p>
        </p:txBody>
      </p:sp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62C6C8EE-7F37-4BEF-B9D0-ABB4A19801CB}"/>
              </a:ext>
            </a:extLst>
          </p:cNvPr>
          <p:cNvSpPr/>
          <p:nvPr/>
        </p:nvSpPr>
        <p:spPr>
          <a:xfrm rot="16200000">
            <a:off x="5891280" y="939546"/>
            <a:ext cx="482870" cy="95235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04FAF62-80ED-4A39-8EA0-6DFE82DCBF06}"/>
              </a:ext>
            </a:extLst>
          </p:cNvPr>
          <p:cNvSpPr txBox="1"/>
          <p:nvPr/>
        </p:nvSpPr>
        <p:spPr>
          <a:xfrm>
            <a:off x="5941709" y="591509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? cm</a:t>
            </a:r>
          </a:p>
        </p:txBody>
      </p:sp>
    </p:spTree>
    <p:extLst>
      <p:ext uri="{BB962C8B-B14F-4D97-AF65-F5344CB8AC3E}">
        <p14:creationId xmlns:p14="http://schemas.microsoft.com/office/powerpoint/2010/main" val="793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5E6B5-E3B4-419D-8251-3E119375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536"/>
            <a:ext cx="10515600" cy="1325563"/>
          </a:xfrm>
        </p:spPr>
        <p:txBody>
          <a:bodyPr/>
          <a:lstStyle/>
          <a:p>
            <a:r>
              <a:rPr lang="fr-FR"/>
              <a:t>Jour 1: niveau 3</a:t>
            </a:r>
            <a:br>
              <a:rPr lang="fr-FR"/>
            </a:br>
            <a:r>
              <a:rPr lang="fr-FR" b="1"/>
              <a:t>Les cartons de dictionnaires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97D37-E040-421A-98D5-38334BC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603"/>
            <a:ext cx="10515600" cy="49088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r>
              <a:rPr lang="fr-FR" sz="2400"/>
              <a:t>Pour 4 cartons ?</a:t>
            </a:r>
          </a:p>
          <a:p>
            <a:pPr marL="0" indent="0">
              <a:buNone/>
            </a:pPr>
            <a:endParaRPr lang="fr-FR" sz="1600"/>
          </a:p>
          <a:p>
            <a:pPr marL="0" indent="0">
              <a:buNone/>
            </a:pPr>
            <a:r>
              <a:rPr lang="fr-FR"/>
              <a:t>						48 + 48 = ?</a:t>
            </a:r>
          </a:p>
          <a:p>
            <a:pPr marL="0" indent="0">
              <a:buNone/>
            </a:pPr>
            <a:r>
              <a:rPr lang="fr-FR"/>
              <a:t>						48 x 2 = ?</a:t>
            </a:r>
          </a:p>
          <a:p>
            <a:pPr marL="0" indent="0">
              <a:buNone/>
            </a:pPr>
            <a:endParaRPr lang="fr-FR" sz="2400"/>
          </a:p>
          <a:p>
            <a:r>
              <a:rPr lang="fr-FR" sz="2400"/>
              <a:t>Pour 5 cartons ?</a:t>
            </a:r>
          </a:p>
          <a:p>
            <a:pPr marL="0" indent="0">
              <a:buNone/>
            </a:pPr>
            <a:endParaRPr lang="fr-FR" sz="2400"/>
          </a:p>
          <a:p>
            <a:pPr marL="457200" lvl="1" indent="0">
              <a:buNone/>
            </a:pPr>
            <a:r>
              <a:rPr lang="fr-FR"/>
              <a:t>								72 + 48 = ?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1734D8-6B9C-45D3-B906-CD3A3372165C}"/>
              </a:ext>
            </a:extLst>
          </p:cNvPr>
          <p:cNvGrpSpPr/>
          <p:nvPr/>
        </p:nvGrpSpPr>
        <p:grpSpPr>
          <a:xfrm>
            <a:off x="1353386" y="1544267"/>
            <a:ext cx="3525364" cy="1267977"/>
            <a:chOff x="1375933" y="2053112"/>
            <a:chExt cx="3525364" cy="12679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1D11E3-3528-4FCF-AFEA-3C8D8270BD79}"/>
                </a:ext>
              </a:extLst>
            </p:cNvPr>
            <p:cNvSpPr/>
            <p:nvPr/>
          </p:nvSpPr>
          <p:spPr>
            <a:xfrm>
              <a:off x="1375934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C3B16F-1AAB-473C-95E1-2A1CD2964959}"/>
                </a:ext>
              </a:extLst>
            </p:cNvPr>
            <p:cNvSpPr/>
            <p:nvPr/>
          </p:nvSpPr>
          <p:spPr>
            <a:xfrm>
              <a:off x="256001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994C88-102F-424F-BC74-F0B44332F717}"/>
                </a:ext>
              </a:extLst>
            </p:cNvPr>
            <p:cNvSpPr/>
            <p:nvPr/>
          </p:nvSpPr>
          <p:spPr>
            <a:xfrm>
              <a:off x="37440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E8FE9-5AFF-4B5D-957C-E46DC674D355}"/>
                </a:ext>
              </a:extLst>
            </p:cNvPr>
            <p:cNvSpPr/>
            <p:nvPr/>
          </p:nvSpPr>
          <p:spPr>
            <a:xfrm>
              <a:off x="1375933" y="2754569"/>
              <a:ext cx="3525364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72 dictionnaires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51B12D-04F6-49F9-97F3-B3F27BED8A9D}"/>
              </a:ext>
            </a:extLst>
          </p:cNvPr>
          <p:cNvGrpSpPr/>
          <p:nvPr/>
        </p:nvGrpSpPr>
        <p:grpSpPr>
          <a:xfrm>
            <a:off x="5865556" y="1545840"/>
            <a:ext cx="2363830" cy="1295570"/>
            <a:chOff x="5939696" y="2053112"/>
            <a:chExt cx="2363830" cy="129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B3D36B-D965-4BDC-84A9-045AA02B74E4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353A7-9F45-44E6-8204-7B0C9CB04783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F34FBF-CFD3-402E-B219-077A3ADB52CD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BDC4BAB-609F-4ED1-A0BF-AFEF0DD28570}"/>
              </a:ext>
            </a:extLst>
          </p:cNvPr>
          <p:cNvGrpSpPr/>
          <p:nvPr/>
        </p:nvGrpSpPr>
        <p:grpSpPr>
          <a:xfrm>
            <a:off x="1357719" y="3242748"/>
            <a:ext cx="2363830" cy="1295570"/>
            <a:chOff x="5939696" y="2053112"/>
            <a:chExt cx="2363830" cy="12955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C4E876-636C-4D2B-A0B8-398E560D1D70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A1D806-2508-487C-B4BB-83810B168332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7AB442-DA7E-4FE2-86BC-ECA59DE372E5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D3D0A9C-722F-4FC1-ADCF-5877F8A9361E}"/>
              </a:ext>
            </a:extLst>
          </p:cNvPr>
          <p:cNvGrpSpPr/>
          <p:nvPr/>
        </p:nvGrpSpPr>
        <p:grpSpPr>
          <a:xfrm>
            <a:off x="3818456" y="3264920"/>
            <a:ext cx="2363830" cy="1295570"/>
            <a:chOff x="5939696" y="2053112"/>
            <a:chExt cx="2363830" cy="12955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39151-43BA-474F-AF7C-10847E7F545C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D47ABD-F3F8-4B41-A737-0710B1ED2CF1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EF3843-937A-4E23-87D9-4B3AA41CB212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3B5D684-A89F-4EDB-B6E9-D4318D3357C7}"/>
              </a:ext>
            </a:extLst>
          </p:cNvPr>
          <p:cNvGrpSpPr/>
          <p:nvPr/>
        </p:nvGrpSpPr>
        <p:grpSpPr>
          <a:xfrm>
            <a:off x="1328673" y="5257213"/>
            <a:ext cx="3525364" cy="1267977"/>
            <a:chOff x="1375933" y="2053112"/>
            <a:chExt cx="3525364" cy="12679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35D6B7-0F59-438A-A67A-9D115F6823E9}"/>
                </a:ext>
              </a:extLst>
            </p:cNvPr>
            <p:cNvSpPr/>
            <p:nvPr/>
          </p:nvSpPr>
          <p:spPr>
            <a:xfrm>
              <a:off x="1375934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50DE95-9A10-4220-BC84-838E3F63EF9B}"/>
                </a:ext>
              </a:extLst>
            </p:cNvPr>
            <p:cNvSpPr/>
            <p:nvPr/>
          </p:nvSpPr>
          <p:spPr>
            <a:xfrm>
              <a:off x="256001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E199FF-21B8-4C5D-9F82-B5BA53B7E439}"/>
                </a:ext>
              </a:extLst>
            </p:cNvPr>
            <p:cNvSpPr/>
            <p:nvPr/>
          </p:nvSpPr>
          <p:spPr>
            <a:xfrm>
              <a:off x="37440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3131861-5E3F-4235-AD59-823A4EBABEDA}"/>
                </a:ext>
              </a:extLst>
            </p:cNvPr>
            <p:cNvSpPr/>
            <p:nvPr/>
          </p:nvSpPr>
          <p:spPr>
            <a:xfrm>
              <a:off x="1375933" y="2754569"/>
              <a:ext cx="3525364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72 dictionnaires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6D43315-31E2-4F0C-A61D-4104B35A4832}"/>
              </a:ext>
            </a:extLst>
          </p:cNvPr>
          <p:cNvGrpSpPr/>
          <p:nvPr/>
        </p:nvGrpSpPr>
        <p:grpSpPr>
          <a:xfrm>
            <a:off x="5025085" y="5257213"/>
            <a:ext cx="2363830" cy="1295570"/>
            <a:chOff x="5939696" y="2053112"/>
            <a:chExt cx="2363830" cy="1295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02E26B-C531-46D3-93CA-ACE85764F012}"/>
                </a:ext>
              </a:extLst>
            </p:cNvPr>
            <p:cNvSpPr/>
            <p:nvPr/>
          </p:nvSpPr>
          <p:spPr>
            <a:xfrm>
              <a:off x="5939696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FFBCD4-CC32-45F9-8CC0-35538F783901}"/>
                </a:ext>
              </a:extLst>
            </p:cNvPr>
            <p:cNvSpPr/>
            <p:nvPr/>
          </p:nvSpPr>
          <p:spPr>
            <a:xfrm>
              <a:off x="7146325" y="2053112"/>
              <a:ext cx="1157201" cy="56652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1 carton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FCDE96-AEF0-4FD5-81D9-B258736246C4}"/>
                </a:ext>
              </a:extLst>
            </p:cNvPr>
            <p:cNvSpPr/>
            <p:nvPr/>
          </p:nvSpPr>
          <p:spPr>
            <a:xfrm>
              <a:off x="5939696" y="2782162"/>
              <a:ext cx="2363830" cy="566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48 dictionnaires</a:t>
              </a:r>
            </a:p>
          </p:txBody>
        </p:sp>
      </p:grp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CF808DCC-57B1-4143-B7C9-6C32C4F58FD1}"/>
              </a:ext>
            </a:extLst>
          </p:cNvPr>
          <p:cNvSpPr/>
          <p:nvPr/>
        </p:nvSpPr>
        <p:spPr>
          <a:xfrm rot="16200000">
            <a:off x="3549890" y="2180419"/>
            <a:ext cx="386464" cy="48783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ccolade ouvrante 31">
            <a:extLst>
              <a:ext uri="{FF2B5EF4-FFF2-40B4-BE49-F238E27FC236}">
                <a16:creationId xmlns:a16="http://schemas.microsoft.com/office/drawing/2014/main" id="{CFC3629A-116F-4742-ABE8-DA9F568A7A21}"/>
              </a:ext>
            </a:extLst>
          </p:cNvPr>
          <p:cNvSpPr/>
          <p:nvPr/>
        </p:nvSpPr>
        <p:spPr>
          <a:xfrm rot="16200000">
            <a:off x="4181591" y="3619483"/>
            <a:ext cx="328169" cy="59845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E8BC708-3957-4F4E-A27E-4894056A71AF}"/>
              </a:ext>
            </a:extLst>
          </p:cNvPr>
          <p:cNvSpPr txBox="1"/>
          <p:nvPr/>
        </p:nvSpPr>
        <p:spPr>
          <a:xfrm>
            <a:off x="3610925" y="4797266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B00BD6E-6ADF-4600-ABBF-097BA6F82641}"/>
              </a:ext>
            </a:extLst>
          </p:cNvPr>
          <p:cNvSpPr txBox="1"/>
          <p:nvPr/>
        </p:nvSpPr>
        <p:spPr>
          <a:xfrm>
            <a:off x="4226942" y="6614420"/>
            <a:ext cx="62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083008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2B2BE6680EA64F9BB3AEE6D71EE4B3" ma:contentTypeVersion="4" ma:contentTypeDescription="Crée un document." ma:contentTypeScope="" ma:versionID="fa229bafe0b959c7f8b68bf2aa4c23e7">
  <xsd:schema xmlns:xsd="http://www.w3.org/2001/XMLSchema" xmlns:xs="http://www.w3.org/2001/XMLSchema" xmlns:p="http://schemas.microsoft.com/office/2006/metadata/properties" xmlns:ns2="da895c5b-347f-4502-b141-82b8f329af78" targetNamespace="http://schemas.microsoft.com/office/2006/metadata/properties" ma:root="true" ma:fieldsID="84d65e244602397acbd95db38acefc04" ns2:_="">
    <xsd:import namespace="da895c5b-347f-4502-b141-82b8f329af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95c5b-347f-4502-b141-82b8f329a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6111F8-E2ED-4A2A-BE88-326BA4ADBD89}">
  <ds:schemaRefs>
    <ds:schemaRef ds:uri="da895c5b-347f-4502-b141-82b8f329af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0A7A59-67E8-443C-B796-1A578FCEC35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E1EEFA0-6159-4AD3-A2CC-5F364CDA57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2053</Words>
  <Application>Microsoft Office PowerPoint</Application>
  <PresentationFormat>Grand écran</PresentationFormat>
  <Paragraphs>588</Paragraphs>
  <Slides>23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Thème Office</vt:lpstr>
      <vt:lpstr>Propositions de schémas en barres: manche 4</vt:lpstr>
      <vt:lpstr>Jour 1 : niveau GS La tempête</vt:lpstr>
      <vt:lpstr>Jour 1 : niveau 0 La tempête</vt:lpstr>
      <vt:lpstr>Jour 1: niveau 1 L’abeille</vt:lpstr>
      <vt:lpstr>Jour 1: niveau 1 L’abeille</vt:lpstr>
      <vt:lpstr>Jour 1: niveau 1 L’abeille</vt:lpstr>
      <vt:lpstr>Jour 1: niveau 2 La tour de cubes</vt:lpstr>
      <vt:lpstr>Jour 1: niveau 2 La tour de cubes</vt:lpstr>
      <vt:lpstr>Jour 1: niveau 3 Les cartons de dictionnaires</vt:lpstr>
      <vt:lpstr>Jour 1: niveau 3 Les cartons de dictionnaires</vt:lpstr>
      <vt:lpstr>Jour 1: niveau 4 Le jus de pommes</vt:lpstr>
      <vt:lpstr>Jour 1: niveau 4 Le jus de pommes</vt:lpstr>
      <vt:lpstr>Jour 1: niveau 4 Le jus de pommes</vt:lpstr>
      <vt:lpstr>Jour 1: niveau 4 Le jus de pommes</vt:lpstr>
      <vt:lpstr>Jour 2: niveau 1 Le panier de Pâques </vt:lpstr>
      <vt:lpstr>Jour 2: niveau 2 Le prix des fruits</vt:lpstr>
      <vt:lpstr>Jour 2: niveau 2 Le prix des fruits</vt:lpstr>
      <vt:lpstr>Jour 2: niveau 3 La pâte à crêpes</vt:lpstr>
      <vt:lpstr>Jour 2: niveau 3 La pâte à crêpes</vt:lpstr>
      <vt:lpstr>Jour 2: niveau 3 La pâte à crêpes</vt:lpstr>
      <vt:lpstr>Jour 2: niveau 4        Le foin pour les vaches</vt:lpstr>
      <vt:lpstr>Jour 2: niveau 4       Le foin pour les vaches</vt:lpstr>
      <vt:lpstr>Jour 2: niveau 4       Le foin pour les vaches : suite autre possibilité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Mura</dc:creator>
  <cp:lastModifiedBy>Karine Rudloff-Beyer</cp:lastModifiedBy>
  <cp:revision>5</cp:revision>
  <dcterms:created xsi:type="dcterms:W3CDTF">2021-03-15T14:36:25Z</dcterms:created>
  <dcterms:modified xsi:type="dcterms:W3CDTF">2021-05-18T09:28:06Z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0x010100152B2BE6680EA64F9BB3AEE6D71EE4B3</vt:lpwstr>
  </property>
</Properties>
</file>